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27" r:id="rId2"/>
    <p:sldId id="268" r:id="rId3"/>
    <p:sldId id="359" r:id="rId4"/>
    <p:sldId id="360" r:id="rId5"/>
    <p:sldId id="354" r:id="rId6"/>
    <p:sldId id="345" r:id="rId7"/>
    <p:sldId id="346" r:id="rId8"/>
    <p:sldId id="347" r:id="rId9"/>
    <p:sldId id="351" r:id="rId10"/>
    <p:sldId id="349" r:id="rId11"/>
    <p:sldId id="348" r:id="rId12"/>
    <p:sldId id="350" r:id="rId13"/>
    <p:sldId id="352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58" r:id="rId29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14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pos="483">
          <p15:clr>
            <a:srgbClr val="A4A3A4"/>
          </p15:clr>
        </p15:guide>
        <p15:guide id="4" pos="7129">
          <p15:clr>
            <a:srgbClr val="A4A3A4"/>
          </p15:clr>
        </p15:guide>
        <p15:guide id="5" pos="1050">
          <p15:clr>
            <a:srgbClr val="A4A3A4"/>
          </p15:clr>
        </p15:guide>
        <p15:guide id="6" pos="6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F2F2F2"/>
    <a:srgbClr val="B9D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72" y="-108"/>
      </p:cViewPr>
      <p:guideLst>
        <p:guide orient="horz" pos="1014"/>
        <p:guide orient="horz" pos="3908"/>
        <p:guide pos="483"/>
        <p:guide pos="7129"/>
        <p:guide pos="1050"/>
        <p:guide pos="6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F928DC-8F3B-42A8-AEA6-77AE21D482CD}" type="datetimeFigureOut">
              <a:rPr lang="ru-RU"/>
              <a:pPr>
                <a:defRPr/>
              </a:pPr>
              <a:t>25.04.2017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E58DAA7-D7BE-42BF-9AAD-C8E0B4CF88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8158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55442-5888-4E28-9103-B50ADBC1023B}" type="datetimeFigureOut">
              <a:rPr lang="ru-RU"/>
              <a:pPr>
                <a:defRPr/>
              </a:pPr>
              <a:t>25.04.2017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764F0-C41E-438B-975A-36D986C63A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0948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EFAFD-6824-4D97-9301-4CEFDC7828F3}" type="datetimeFigureOut">
              <a:rPr lang="ru-RU"/>
              <a:pPr>
                <a:defRPr/>
              </a:pPr>
              <a:t>25.04.2017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6C127-A109-4BB3-B967-D090EB39EF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8599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973A-0605-49A9-B4CE-32DBFCAFA7BE}" type="datetimeFigureOut">
              <a:rPr lang="ru-RU"/>
              <a:pPr>
                <a:defRPr/>
              </a:pPr>
              <a:t>25.04.2017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70FFE-D123-4FCC-A6A4-6B94772023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990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85DA4-0EAF-47D6-AEF1-10005CA83569}" type="datetimeFigureOut">
              <a:rPr lang="ru-RU"/>
              <a:pPr>
                <a:defRPr/>
              </a:pPr>
              <a:t>25.04.2017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5C6B7-BE37-4E0E-865F-EA87773315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630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40302-87A6-4040-AD0E-9AE986E0BB23}" type="datetimeFigureOut">
              <a:rPr lang="ru-RU"/>
              <a:pPr>
                <a:defRPr/>
              </a:pPr>
              <a:t>25.04.2017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8E120-D899-4248-A5B3-DF75878EAE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880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DB11F-1634-49D9-A36D-DBED5BE708E7}" type="datetimeFigureOut">
              <a:rPr lang="ru-RU"/>
              <a:pPr>
                <a:defRPr/>
              </a:pPr>
              <a:t>25.04.2017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EC4E3-8AE6-4E6A-9928-5C4A9156A0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673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88C19-B721-421F-BDE2-C913C7AEDD29}" type="datetimeFigureOut">
              <a:rPr lang="ru-RU"/>
              <a:pPr>
                <a:defRPr/>
              </a:pPr>
              <a:t>25.04.2017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93369-2147-44E6-A56B-CFD41077C5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72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547D4-1A38-4160-83E8-5A564873F0F1}" type="datetimeFigureOut">
              <a:rPr lang="ru-RU"/>
              <a:pPr>
                <a:defRPr/>
              </a:pPr>
              <a:t>25.04.2017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67810-CA41-40BA-A059-0C723C2571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805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9AF11-74D0-4CB2-AA5C-D32D730776F7}" type="datetimeFigureOut">
              <a:rPr lang="ru-RU"/>
              <a:pPr>
                <a:defRPr/>
              </a:pPr>
              <a:t>25.04.2017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D3BC6-5F11-46B3-B413-EC1C76F085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3505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FB9C0-BB91-4638-BB78-EDCA88077EC8}" type="datetimeFigureOut">
              <a:rPr lang="ru-RU"/>
              <a:pPr>
                <a:defRPr/>
              </a:pPr>
              <a:t>25.04.2017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BD916-FB8C-46A1-B3B8-AA0A5AB97A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936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3B3C9-4DF0-42E2-9105-52B4D9266C19}" type="datetimeFigureOut">
              <a:rPr lang="ru-RU"/>
              <a:pPr>
                <a:defRPr/>
              </a:pPr>
              <a:t>25.04.2017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5EA04-3397-47FB-AA98-A9E76D3949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090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0E5445-568A-45E2-B1DE-F8E03B53977D}" type="datetimeFigureOut">
              <a:rPr lang="ru-RU"/>
              <a:pPr>
                <a:defRPr/>
              </a:pPr>
              <a:t>25.04.2017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FBCF7A2-98E4-4522-BBD5-91B12B88EA7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процесс 9"/>
          <p:cNvSpPr/>
          <p:nvPr/>
        </p:nvSpPr>
        <p:spPr>
          <a:xfrm>
            <a:off x="0" y="1643865"/>
            <a:ext cx="12192000" cy="3585681"/>
          </a:xfrm>
          <a:prstGeom prst="flowChartProcess">
            <a:avLst/>
          </a:prstGeom>
          <a:gradFill flip="none" rotWithShape="1">
            <a:gsLst>
              <a:gs pos="0">
                <a:srgbClr val="00B0F0"/>
              </a:gs>
              <a:gs pos="48000">
                <a:srgbClr val="0070C0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0150" y="1747838"/>
            <a:ext cx="9772650" cy="2309812"/>
          </a:xfr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altLang="ru-RU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Модель системы оценки качества образовательных результатов обучающихся МБОУ “СОШ №176”</a:t>
            </a:r>
            <a:endParaRPr lang="ru-RU" altLang="ru-RU" sz="4000" b="1" spc="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172199"/>
            <a:ext cx="12192000" cy="3540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г. Зеленогорск, 25.04.2017г</a:t>
            </a:r>
            <a:r>
              <a:rPr lang="ru-RU" altLang="ru-RU" sz="18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ru-RU" sz="1800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9" name="Заголовок 1"/>
          <p:cNvSpPr txBox="1">
            <a:spLocks/>
          </p:cNvSpPr>
          <p:nvPr/>
        </p:nvSpPr>
        <p:spPr bwMode="auto">
          <a:xfrm>
            <a:off x="0" y="166254"/>
            <a:ext cx="10775373" cy="72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«Инструменты </a:t>
            </a:r>
            <a:r>
              <a:rPr lang="ru-RU" alt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планирования и достижения образовательных результатов: </a:t>
            </a:r>
            <a:r>
              <a:rPr lang="ru-RU" alt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школьная </a:t>
            </a:r>
            <a:r>
              <a:rPr lang="ru-RU" alt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система оценки качества </a:t>
            </a:r>
            <a:r>
              <a:rPr lang="ru-RU" alt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образования»</a:t>
            </a:r>
            <a:endParaRPr lang="ru-RU" altLang="ru-RU" sz="1600" b="1" spc="300" dirty="0" smtClean="0">
              <a:solidFill>
                <a:srgbClr val="2E75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роцесс 6"/>
          <p:cNvSpPr/>
          <p:nvPr/>
        </p:nvSpPr>
        <p:spPr>
          <a:xfrm>
            <a:off x="0" y="0"/>
            <a:ext cx="12192000" cy="1173163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14425" y="0"/>
            <a:ext cx="10664825" cy="1173163"/>
          </a:xfrm>
          <a:prstGeom prst="rect">
            <a:avLst/>
          </a:prstGeo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LettericaCompressed"/>
                <a:cs typeface="Tahoma" pitchFamily="34" charset="0"/>
              </a:rPr>
              <a:t>Виды и формы </a:t>
            </a: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LettericaCompressed"/>
                <a:cs typeface="Tahoma" pitchFamily="34" charset="0"/>
              </a:rPr>
              <a:t>контрольно-оценочных действий обучающихся и </a:t>
            </a: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LettericaCompressed"/>
                <a:cs typeface="Tahoma" pitchFamily="34" charset="0"/>
              </a:rPr>
              <a:t>педагогов</a:t>
            </a:r>
            <a:endParaRPr lang="ru-RU" alt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LettericaCompressed"/>
              <a:cs typeface="Tahoma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588479"/>
              </p:ext>
            </p:extLst>
          </p:nvPr>
        </p:nvGraphicFramePr>
        <p:xfrm>
          <a:off x="192315" y="1351034"/>
          <a:ext cx="11869056" cy="5444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171"/>
                <a:gridCol w="3220357"/>
                <a:gridCol w="3093357"/>
                <a:gridCol w="2841171"/>
              </a:tblGrid>
              <a:tr h="781353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Направления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Внутренняя оценка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Внешняя оценка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Исполнители</a:t>
                      </a:r>
                      <a:endParaRPr lang="ru-RU" dirty="0"/>
                    </a:p>
                  </a:txBody>
                  <a:tcPr/>
                </a:tc>
              </a:tr>
              <a:tr h="781353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Промежуточная аттестация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Результативность рубежных и итоговых контрольных мероприятий, экзаменов.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Результативность рубежных и итоговых контрольных мероприятий – мониторингов, проводимых внешними экспертами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Учителя-предметники, заместители директора по УВР </a:t>
                      </a:r>
                      <a:endParaRPr lang="ru-RU" dirty="0"/>
                    </a:p>
                  </a:txBody>
                  <a:tcPr/>
                </a:tc>
              </a:tr>
              <a:tr h="781353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Итоговая аттестация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Результативность итоговой аттестации, достижения </a:t>
                      </a:r>
                      <a:r>
                        <a:rPr lang="ru-RU" dirty="0" err="1" smtClean="0"/>
                        <a:t>метапредметных</a:t>
                      </a:r>
                      <a:r>
                        <a:rPr lang="ru-RU" dirty="0" smtClean="0"/>
                        <a:t> целей, а также итоговой аттестации по предметам, не выносимым на государственную аттестацию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Результативность ГИА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Заместители директора по УВР, педагог- психолог</a:t>
                      </a:r>
                      <a:endParaRPr lang="ru-RU" dirty="0"/>
                    </a:p>
                  </a:txBody>
                  <a:tcPr/>
                </a:tc>
              </a:tr>
              <a:tr h="781353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Деятельность педагогов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Самоанализ и самооценка профессиональной деятельности. Результативность ПК и диссеминация опыта.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Результативность участия в профессиональных конкурсах. Аттестация педагогов.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Заместители директора по УВР, педагог- психолог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02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роцесс 6"/>
          <p:cNvSpPr/>
          <p:nvPr/>
        </p:nvSpPr>
        <p:spPr>
          <a:xfrm>
            <a:off x="0" y="0"/>
            <a:ext cx="12192000" cy="1173163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14425" y="0"/>
            <a:ext cx="10664825" cy="1173163"/>
          </a:xfrm>
          <a:prstGeom prst="rect">
            <a:avLst/>
          </a:prstGeo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LettericaCompressed"/>
                <a:cs typeface="Tahoma" pitchFamily="34" charset="0"/>
              </a:rPr>
              <a:t>Виды и формы </a:t>
            </a: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LettericaCompressed"/>
                <a:cs typeface="Tahoma" pitchFamily="34" charset="0"/>
              </a:rPr>
              <a:t>контрольно-оценочных действий обучающихся и </a:t>
            </a: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LettericaCompressed"/>
                <a:cs typeface="Tahoma" pitchFamily="34" charset="0"/>
              </a:rPr>
              <a:t>педагогов</a:t>
            </a:r>
            <a:endParaRPr lang="ru-RU" alt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LettericaCompressed"/>
              <a:cs typeface="Tahoma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367364"/>
              </p:ext>
            </p:extLst>
          </p:nvPr>
        </p:nvGraphicFramePr>
        <p:xfrm>
          <a:off x="192315" y="1351034"/>
          <a:ext cx="11869056" cy="5444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1256"/>
                <a:gridCol w="3407229"/>
                <a:gridCol w="2950029"/>
                <a:gridCol w="2710542"/>
              </a:tblGrid>
              <a:tr h="781353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Направления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Внутренняя оценка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Внешняя оценка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Исполнители</a:t>
                      </a:r>
                      <a:endParaRPr lang="ru-RU" dirty="0"/>
                    </a:p>
                  </a:txBody>
                  <a:tcPr/>
                </a:tc>
              </a:tr>
              <a:tr h="781353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Этапные диагностики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Результативность входной, промежуточной и итоговой диагностик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Результативность входной, промежуточных и итоговой диагностик - мониторингов, проводимых внешними экспертами.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Учителя-предметники, заместители директора по УВР, педагог- психолог</a:t>
                      </a:r>
                      <a:endParaRPr lang="ru-RU" dirty="0"/>
                    </a:p>
                  </a:txBody>
                  <a:tcPr/>
                </a:tc>
              </a:tr>
              <a:tr h="781353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Предметная деятельность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Текущая результативность по различным предметам в течение года, тематическая, четвертная, полугодовая и годовая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Результативность участия во внешкольных предметных олимпиадах.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Учителя-предметники, заместители директора по УВР, педагог- психолог</a:t>
                      </a:r>
                      <a:endParaRPr lang="ru-RU" dirty="0"/>
                    </a:p>
                  </a:txBody>
                  <a:tcPr/>
                </a:tc>
              </a:tr>
              <a:tr h="781353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Проектно-исследовательская деятельность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Определение уровня </a:t>
                      </a:r>
                      <a:r>
                        <a:rPr lang="ru-RU" dirty="0" err="1" smtClean="0"/>
                        <a:t>сформированности</a:t>
                      </a:r>
                      <a:r>
                        <a:rPr lang="ru-RU" dirty="0" smtClean="0"/>
                        <a:t> навыков деятельности и общая результативность. Результативность школьной конференции учащихся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Результативность участия во внешкольных конкурсах,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проектной, исследовательской деятельности.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Учителя-предметники, заместители директора по УВР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79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роцесс 6"/>
          <p:cNvSpPr/>
          <p:nvPr/>
        </p:nvSpPr>
        <p:spPr>
          <a:xfrm>
            <a:off x="0" y="0"/>
            <a:ext cx="12192000" cy="1173163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14425" y="0"/>
            <a:ext cx="10664825" cy="1173163"/>
          </a:xfrm>
          <a:prstGeom prst="rect">
            <a:avLst/>
          </a:prstGeo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LettericaCompressed"/>
                <a:cs typeface="Tahoma" pitchFamily="34" charset="0"/>
              </a:rPr>
              <a:t>Виды и формы </a:t>
            </a: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LettericaCompressed"/>
                <a:cs typeface="Tahoma" pitchFamily="34" charset="0"/>
              </a:rPr>
              <a:t>контрольно-оценочных действий обучающихся и </a:t>
            </a: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LettericaCompressed"/>
                <a:cs typeface="Tahoma" pitchFamily="34" charset="0"/>
              </a:rPr>
              <a:t>педагогов</a:t>
            </a:r>
            <a:endParaRPr lang="ru-RU" alt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LettericaCompressed"/>
              <a:cs typeface="Tahoma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723726"/>
              </p:ext>
            </p:extLst>
          </p:nvPr>
        </p:nvGraphicFramePr>
        <p:xfrm>
          <a:off x="192315" y="1351034"/>
          <a:ext cx="11869056" cy="1695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1256"/>
                <a:gridCol w="3407229"/>
                <a:gridCol w="2950029"/>
                <a:gridCol w="2710542"/>
              </a:tblGrid>
              <a:tr h="781353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Направления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Внутренняя оценка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Внешняя оценка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Исполнители</a:t>
                      </a:r>
                      <a:endParaRPr lang="ru-RU" dirty="0"/>
                    </a:p>
                  </a:txBody>
                  <a:tcPr/>
                </a:tc>
              </a:tr>
              <a:tr h="781353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Деятельность школы в целом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Текущий и годовой анализ деятельности. </a:t>
                      </a:r>
                      <a:r>
                        <a:rPr lang="ru-RU" dirty="0" err="1" smtClean="0"/>
                        <a:t>Самообследование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Аттестационные и </a:t>
                      </a:r>
                      <a:r>
                        <a:rPr lang="ru-RU" dirty="0" err="1" smtClean="0"/>
                        <a:t>аккредитационные</a:t>
                      </a:r>
                      <a:r>
                        <a:rPr lang="ru-RU" dirty="0" smtClean="0"/>
                        <a:t> 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Директор, заместители директора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23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роцесс 6"/>
          <p:cNvSpPr/>
          <p:nvPr/>
        </p:nvSpPr>
        <p:spPr>
          <a:xfrm>
            <a:off x="0" y="0"/>
            <a:ext cx="12192000" cy="1173163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663575" y="1435100"/>
            <a:ext cx="106822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1" eaLnBrk="1" hangingPunct="1"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ru-RU" altLang="ru-RU" sz="1800" dirty="0">
                <a:latin typeface="Arial" panose="020B0604020202020204" pitchFamily="34" charset="0"/>
              </a:rPr>
              <a:t>Оценка личностных </a:t>
            </a:r>
            <a:r>
              <a:rPr lang="ru-RU" altLang="ru-RU" sz="1800" dirty="0" smtClean="0">
                <a:latin typeface="Arial" panose="020B0604020202020204" pitchFamily="34" charset="0"/>
              </a:rPr>
              <a:t>результатов</a:t>
            </a:r>
          </a:p>
          <a:p>
            <a:pPr marL="285750" lvl="1" eaLnBrk="1" hangingPunct="1"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ru-RU" altLang="ru-RU" sz="1800" dirty="0">
                <a:latin typeface="Arial" panose="020B0604020202020204" pitchFamily="34" charset="0"/>
              </a:rPr>
              <a:t>Диагностический комплекс психолого-педагогического сопровождения </a:t>
            </a:r>
            <a:r>
              <a:rPr lang="ru-RU" altLang="ru-RU" sz="1800" dirty="0" smtClean="0">
                <a:latin typeface="Arial" panose="020B0604020202020204" pitchFamily="34" charset="0"/>
              </a:rPr>
              <a:t>учащихся</a:t>
            </a:r>
          </a:p>
          <a:p>
            <a:pPr marL="285750" lvl="1" eaLnBrk="1" hangingPunct="1"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ru-RU" altLang="ru-RU" sz="1800" dirty="0">
                <a:latin typeface="Arial" panose="020B0604020202020204" pitchFamily="34" charset="0"/>
              </a:rPr>
              <a:t>Оценка </a:t>
            </a:r>
            <a:r>
              <a:rPr lang="ru-RU" altLang="ru-RU" sz="1800" dirty="0" err="1">
                <a:latin typeface="Arial" panose="020B0604020202020204" pitchFamily="34" charset="0"/>
              </a:rPr>
              <a:t>метапредметных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  <a:r>
              <a:rPr lang="ru-RU" altLang="ru-RU" sz="1800" dirty="0" smtClean="0">
                <a:latin typeface="Arial" panose="020B0604020202020204" pitchFamily="34" charset="0"/>
              </a:rPr>
              <a:t>результатов</a:t>
            </a:r>
          </a:p>
          <a:p>
            <a:pPr marL="285750" lvl="1" eaLnBrk="1" hangingPunct="1"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ru-RU" altLang="ru-RU" sz="1800" dirty="0">
                <a:latin typeface="Arial" panose="020B0604020202020204" pitchFamily="34" charset="0"/>
              </a:rPr>
              <a:t>Оценка предметных </a:t>
            </a:r>
            <a:r>
              <a:rPr lang="ru-RU" altLang="ru-RU" sz="1800" dirty="0" smtClean="0">
                <a:latin typeface="Arial" panose="020B0604020202020204" pitchFamily="34" charset="0"/>
              </a:rPr>
              <a:t>результатов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14425" y="0"/>
            <a:ext cx="10664825" cy="1173163"/>
          </a:xfrm>
          <a:prstGeom prst="rect">
            <a:avLst/>
          </a:prstGeo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LettericaCompressed"/>
                <a:cs typeface="Tahoma" pitchFamily="34" charset="0"/>
              </a:rPr>
              <a:t>Оценка образовательных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210590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144463" y="1468438"/>
            <a:ext cx="11088687" cy="508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  <a:buSzTx/>
              <a:buFont typeface="Wingdings" pitchFamily="2" charset="2"/>
              <a:buChar char="Ø"/>
              <a:defRPr/>
            </a:pPr>
            <a:r>
              <a:rPr lang="ru-RU" altLang="ru-RU" sz="1800" kern="0" dirty="0" smtClean="0">
                <a:solidFill>
                  <a:srgbClr val="000000"/>
                </a:solidFill>
                <a:latin typeface="Arial" panose="020B0604020202020204" pitchFamily="34" charset="0"/>
              </a:rPr>
              <a:t>Содержат результаты всех контрольных работ</a:t>
            </a: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0" y="0"/>
            <a:ext cx="12192000" cy="1173163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922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1995488"/>
            <a:ext cx="7900988" cy="439261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14425" y="0"/>
            <a:ext cx="10664825" cy="1173163"/>
          </a:xfrm>
          <a:prstGeom prst="rect">
            <a:avLst/>
          </a:prstGeo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LettericaCompressed"/>
                <a:cs typeface="Tahoma" pitchFamily="34" charset="0"/>
              </a:rPr>
              <a:t>Автоматизация в оценке достижения образовательных результатов </a:t>
            </a:r>
            <a:endParaRPr lang="ru-RU" alt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LettericaCompressed"/>
              <a:cs typeface="Tahoma" pitchFamily="34" charset="0"/>
            </a:endParaRPr>
          </a:p>
        </p:txBody>
      </p:sp>
      <p:pic>
        <p:nvPicPr>
          <p:cNvPr id="8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87338"/>
            <a:ext cx="56673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3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144463" y="1468438"/>
            <a:ext cx="11088687" cy="13382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  <a:buSzTx/>
              <a:buFont typeface="Wingdings" pitchFamily="2" charset="2"/>
              <a:buChar char="Ø"/>
              <a:defRPr/>
            </a:pPr>
            <a:r>
              <a:rPr lang="ru-RU" altLang="ru-RU" sz="1800" kern="0" dirty="0" smtClean="0">
                <a:solidFill>
                  <a:srgbClr val="000000"/>
                </a:solidFill>
                <a:latin typeface="Arial" panose="020B0604020202020204" pitchFamily="34" charset="0"/>
              </a:rPr>
              <a:t>Содержат результаты административных контрольных работ </a:t>
            </a:r>
            <a:br>
              <a:rPr lang="ru-RU" altLang="ru-RU" sz="1800" kern="0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altLang="ru-RU" sz="1800" kern="0" dirty="0" smtClean="0">
                <a:solidFill>
                  <a:srgbClr val="000000"/>
                </a:solidFill>
                <a:latin typeface="Arial" panose="020B0604020202020204" pitchFamily="34" charset="0"/>
              </a:rPr>
              <a:t>(с расшифровкой каждого задания в соответствии с кодификатором ФИПИ, а также, с информацией об освоенных и неосвоенных контролируемых элементах содержания (КЭС).</a:t>
            </a: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0" y="0"/>
            <a:ext cx="12192000" cy="1173163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65425"/>
            <a:ext cx="6797675" cy="370681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2738438"/>
            <a:ext cx="4929188" cy="38322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114425" y="0"/>
            <a:ext cx="10664825" cy="1173163"/>
          </a:xfrm>
          <a:prstGeom prst="rect">
            <a:avLst/>
          </a:prstGeo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LettericaCompressed"/>
                <a:cs typeface="Tahoma" pitchFamily="34" charset="0"/>
              </a:rPr>
              <a:t>Автоматизация в оценке достижения образовательных результатов </a:t>
            </a:r>
            <a:endParaRPr lang="ru-RU" alt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LettericaCompressed"/>
              <a:cs typeface="Tahoma" pitchFamily="34" charset="0"/>
            </a:endParaRPr>
          </a:p>
        </p:txBody>
      </p:sp>
      <p:pic>
        <p:nvPicPr>
          <p:cNvPr id="10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87338"/>
            <a:ext cx="56673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24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107950" y="1325563"/>
            <a:ext cx="110886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Clr>
                <a:srgbClr val="4472C4"/>
              </a:buClr>
              <a:buFont typeface="Wingdings" panose="05000000000000000000" pitchFamily="2" charset="2"/>
              <a:buChar char="Ø"/>
            </a:pPr>
            <a:r>
              <a:rPr lang="ru-RU" altLang="ru-RU" sz="1800">
                <a:latin typeface="Tahoma" panose="020B0604030504040204" pitchFamily="34" charset="0"/>
              </a:rPr>
              <a:t>Для выделенных типов задания – контрольная работа, срезовая работа, диктант, тестирование -  возможно заполнение «Плана контрольной работы»</a:t>
            </a: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0" y="0"/>
            <a:ext cx="12192000" cy="1173163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2295525"/>
            <a:ext cx="4306887" cy="33528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3149600"/>
            <a:ext cx="3514725" cy="165417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право с вырезом 11"/>
          <p:cNvSpPr/>
          <p:nvPr/>
        </p:nvSpPr>
        <p:spPr>
          <a:xfrm>
            <a:off x="5010150" y="3479800"/>
            <a:ext cx="1808163" cy="123983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14425" y="0"/>
            <a:ext cx="10664825" cy="1173163"/>
          </a:xfrm>
          <a:prstGeom prst="rect">
            <a:avLst/>
          </a:prstGeo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AGLettericaCompressed"/>
                <a:cs typeface="Tahoma" pitchFamily="34" charset="0"/>
              </a:rPr>
              <a:t>ПРОТОКОЛ КОНТРОЛЬНОЙ РАБОТЫ СТРОИТСЯ НА ЗАПОЛНЕННОМ ПЛАНЕ КОНТРОЛЬНОЙ РАБОТЫ В ЭЛЕКТРОННОМ ЖУРНАЛЕ</a:t>
            </a:r>
          </a:p>
        </p:txBody>
      </p:sp>
      <p:pic>
        <p:nvPicPr>
          <p:cNvPr id="13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87338"/>
            <a:ext cx="56673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24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процесс 8"/>
          <p:cNvSpPr/>
          <p:nvPr/>
        </p:nvSpPr>
        <p:spPr>
          <a:xfrm>
            <a:off x="0" y="0"/>
            <a:ext cx="12192000" cy="1173163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14425" y="0"/>
            <a:ext cx="10664825" cy="1173163"/>
          </a:xfrm>
          <a:prstGeom prst="rect">
            <a:avLst/>
          </a:prstGeo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AGLettericaCompressed"/>
                <a:cs typeface="Tahoma" pitchFamily="34" charset="0"/>
              </a:rPr>
              <a:t>ПРОТОКОЛ КОНТРОЛЬНОЙ РАБОТЫ СТРОИТСЯ НА ЗАПОЛНЕННОМ ПЛАНЕ КОНТРОЛЬНОЙ РАБОТЫ В ЭЛЕКТРОННОМ ЖУРНАЛЕ</a:t>
            </a:r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2043113"/>
            <a:ext cx="8515350" cy="439896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Прямоугольник 1"/>
          <p:cNvSpPr>
            <a:spLocks noChangeArrowheads="1"/>
          </p:cNvSpPr>
          <p:nvPr/>
        </p:nvSpPr>
        <p:spPr bwMode="auto">
          <a:xfrm>
            <a:off x="188913" y="1404938"/>
            <a:ext cx="1108868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Clr>
                <a:srgbClr val="4472C4"/>
              </a:buClr>
              <a:buFont typeface="Wingdings" panose="05000000000000000000" pitchFamily="2" charset="2"/>
              <a:buChar char="Ø"/>
            </a:pPr>
            <a:r>
              <a:rPr lang="ru-RU" altLang="ru-RU" sz="1800">
                <a:latin typeface="Tahoma" panose="020B0604030504040204" pitchFamily="34" charset="0"/>
              </a:rPr>
              <a:t>Итог заполнения плана контрольной работы</a:t>
            </a:r>
          </a:p>
        </p:txBody>
      </p:sp>
      <p:pic>
        <p:nvPicPr>
          <p:cNvPr id="7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87338"/>
            <a:ext cx="56673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90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06375" y="1290638"/>
            <a:ext cx="1064101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О динамике индивидуальных достижений каждого учащегося класса 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по учебным периодам в разрезе предметов</a:t>
            </a:r>
          </a:p>
          <a:p>
            <a:pPr>
              <a:defRPr/>
            </a:pPr>
            <a:endParaRPr lang="ru-RU" dirty="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0" y="0"/>
            <a:ext cx="12192000" cy="1173163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484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87338"/>
            <a:ext cx="56673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114425" y="0"/>
            <a:ext cx="10664825" cy="1173163"/>
          </a:xfrm>
          <a:prstGeom prst="rect">
            <a:avLst/>
          </a:prstGeo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AGLettericaCompressed"/>
                <a:cs typeface="Tahoma" pitchFamily="34" charset="0"/>
              </a:rPr>
              <a:t>ОТЧЕТЫ УРОВНЯ КЛАССА:</a:t>
            </a:r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2165350"/>
            <a:ext cx="11107737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31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06375" y="1371600"/>
            <a:ext cx="11098213" cy="784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Оценочные показатели класса за учебный период/аналитические показатели класса по предмету</a:t>
            </a:r>
          </a:p>
          <a:p>
            <a:pPr>
              <a:defRPr/>
            </a:pPr>
            <a:endParaRPr lang="ru-RU" dirty="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0" y="0"/>
            <a:ext cx="12192000" cy="1173163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2532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87338"/>
            <a:ext cx="56673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114425" y="0"/>
            <a:ext cx="10664825" cy="1173163"/>
          </a:xfrm>
          <a:prstGeom prst="rect">
            <a:avLst/>
          </a:prstGeo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AGLettericaCompressed"/>
                <a:cs typeface="Tahoma" pitchFamily="34" charset="0"/>
              </a:rPr>
              <a:t>ОТЧЕТЫ УРОВНЯ КЛАССА:</a:t>
            </a:r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2074863"/>
            <a:ext cx="9417050" cy="405288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7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2"/>
          <p:cNvSpPr>
            <a:spLocks noChangeArrowheads="1"/>
          </p:cNvSpPr>
          <p:nvPr/>
        </p:nvSpPr>
        <p:spPr bwMode="auto">
          <a:xfrm>
            <a:off x="1338089" y="1250043"/>
            <a:ext cx="10682288" cy="438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 eaLnBrk="1" hangingPunct="1"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  <a:buNone/>
            </a:pPr>
            <a:r>
              <a:rPr lang="ru-RU" altLang="ru-RU" sz="1800" b="1" dirty="0">
                <a:latin typeface="Arial" panose="020B0604020202020204" pitchFamily="34" charset="0"/>
              </a:rPr>
              <a:t>Цель</a:t>
            </a:r>
            <a:r>
              <a:rPr lang="ru-RU" altLang="ru-RU" sz="1800" dirty="0">
                <a:latin typeface="Arial" panose="020B0604020202020204" pitchFamily="34" charset="0"/>
              </a:rPr>
              <a:t>: </a:t>
            </a:r>
            <a:r>
              <a:rPr lang="ru-RU" altLang="ru-RU" sz="1800" dirty="0" smtClean="0">
                <a:latin typeface="Arial" panose="020B0604020202020204" pitchFamily="34" charset="0"/>
              </a:rPr>
              <a:t>Обеспечение планируемых результатов по достижению обучающимися целевых установок, знаний, умений, навыков, компетенций и компетентностей через систематический анализ качества реализации образовательного процесса, его ресурсного обеспечения и результатов. </a:t>
            </a:r>
            <a:endParaRPr lang="ru-RU" altLang="ru-RU" sz="1800" dirty="0" smtClean="0">
              <a:latin typeface="Arial" panose="020B0604020202020204" pitchFamily="34" charset="0"/>
            </a:endParaRPr>
          </a:p>
          <a:p>
            <a:pPr marL="0" lvl="1" indent="0" eaLnBrk="1" hangingPunct="1">
              <a:lnSpc>
                <a:spcPct val="200000"/>
              </a:lnSpc>
              <a:spcBef>
                <a:spcPct val="0"/>
              </a:spcBef>
              <a:buClr>
                <a:srgbClr val="0070C0"/>
              </a:buClr>
              <a:buNone/>
            </a:pPr>
            <a:r>
              <a:rPr lang="ru-RU" altLang="ru-RU" sz="1800" b="1" dirty="0" smtClean="0">
                <a:latin typeface="Arial" panose="020B0604020202020204" pitchFamily="34" charset="0"/>
              </a:rPr>
              <a:t>Задачи</a:t>
            </a:r>
            <a:r>
              <a:rPr lang="ru-RU" altLang="ru-RU" sz="1800" dirty="0">
                <a:latin typeface="Arial" panose="020B0604020202020204" pitchFamily="34" charset="0"/>
              </a:rPr>
              <a:t>:</a:t>
            </a:r>
          </a:p>
          <a:p>
            <a:pPr marL="54000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latin typeface="Arial" panose="020B0604020202020204" pitchFamily="34" charset="0"/>
              </a:rPr>
              <a:t>максимальная полнота и точность информации о качестве образования как на этапе планирования образовательных результатов, так и на этапе оценки эффективности образовательного процесса, достижения соответствующего качества </a:t>
            </a:r>
            <a:r>
              <a:rPr lang="ru-RU" sz="1800" dirty="0" smtClean="0">
                <a:latin typeface="Arial" panose="020B0604020202020204" pitchFamily="34" charset="0"/>
              </a:rPr>
              <a:t>образования;</a:t>
            </a:r>
            <a:endParaRPr lang="ru-RU" sz="1800" dirty="0">
              <a:latin typeface="Arial" panose="020B0604020202020204" pitchFamily="34" charset="0"/>
            </a:endParaRPr>
          </a:p>
          <a:p>
            <a:pPr marL="54000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latin typeface="Arial" panose="020B0604020202020204" pitchFamily="34" charset="0"/>
              </a:rPr>
              <a:t>систематическое отслеживание и анализ состояния образования </a:t>
            </a:r>
            <a:r>
              <a:rPr lang="ru-RU" sz="1800" dirty="0" smtClean="0">
                <a:latin typeface="Arial" panose="020B0604020202020204" pitchFamily="34" charset="0"/>
              </a:rPr>
              <a:t>для </a:t>
            </a:r>
            <a:r>
              <a:rPr lang="ru-RU" sz="1800" dirty="0">
                <a:latin typeface="Arial" panose="020B0604020202020204" pitchFamily="34" charset="0"/>
              </a:rPr>
              <a:t>принятия своевременных и обоснованных управленческих решений;</a:t>
            </a:r>
          </a:p>
          <a:p>
            <a:pPr marL="54000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latin typeface="Arial" panose="020B0604020202020204" pitchFamily="34" charset="0"/>
              </a:rPr>
              <a:t>повышение качества образовательного процесса и образовательного результата.</a:t>
            </a: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0" y="0"/>
            <a:ext cx="12192000" cy="1173163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14425" y="0"/>
            <a:ext cx="10664825" cy="1173163"/>
          </a:xfrm>
          <a:prstGeom prst="rect">
            <a:avLst/>
          </a:prstGeo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LettericaCompressed"/>
                <a:cs typeface="Tahoma" pitchFamily="34" charset="0"/>
              </a:rPr>
              <a:t>Цель и задачи ШСОКО</a:t>
            </a:r>
          </a:p>
        </p:txBody>
      </p:sp>
      <p:pic>
        <p:nvPicPr>
          <p:cNvPr id="5" name="Picture 3" descr="C:\Documents and Settings\user2\Рабочий стол\СЕМИНАР РСОКО ПК  и совещание\ШСОК\cel-zadachi-dejstvie-rezulta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" y="4723159"/>
            <a:ext cx="2195513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06375" y="1371600"/>
            <a:ext cx="11098213" cy="4556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Анализ периода</a:t>
            </a:r>
            <a:endParaRPr lang="ru-RU" dirty="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0" y="0"/>
            <a:ext cx="12192000" cy="1173163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4580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87338"/>
            <a:ext cx="56673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114425" y="0"/>
            <a:ext cx="10664825" cy="1173163"/>
          </a:xfrm>
          <a:prstGeom prst="rect">
            <a:avLst/>
          </a:prstGeo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AGLettericaCompressed"/>
                <a:cs typeface="Tahoma" pitchFamily="34" charset="0"/>
              </a:rPr>
              <a:t>ОТЧЕТЫ УРОВНЯ КЛАССА:</a:t>
            </a: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849438"/>
            <a:ext cx="4838700" cy="35909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1793875"/>
            <a:ext cx="6467475" cy="45434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38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5"/>
          <p:cNvSpPr>
            <a:spLocks noChangeArrowheads="1"/>
          </p:cNvSpPr>
          <p:nvPr/>
        </p:nvSpPr>
        <p:spPr bwMode="auto">
          <a:xfrm>
            <a:off x="755650" y="1601788"/>
            <a:ext cx="10550525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altLang="ru-RU" sz="1800">
                <a:solidFill>
                  <a:srgbClr val="000000"/>
                </a:solidFill>
                <a:latin typeface="Arial" panose="020B0604020202020204" pitchFamily="34" charset="0"/>
              </a:rPr>
              <a:t>О результатах образовательных достижений класса с детализацией по показателям результатов обучения по сравнению с требованиями стандарта, с перечислением учеников, имеющих проблемы в освоении образовательной программы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ru-RU" altLang="ru-RU" sz="18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0" y="0"/>
            <a:ext cx="12192000" cy="1173163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7652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87338"/>
            <a:ext cx="56673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114425" y="0"/>
            <a:ext cx="10664825" cy="1173163"/>
          </a:xfrm>
          <a:prstGeom prst="rect">
            <a:avLst/>
          </a:prstGeo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AGLettericaCompressed"/>
                <a:cs typeface="Tahoma" pitchFamily="34" charset="0"/>
              </a:rPr>
              <a:t>ОТЧЕТЫ УРОВНЯ КЛАССА:</a:t>
            </a:r>
          </a:p>
        </p:txBody>
      </p:sp>
      <p:pic>
        <p:nvPicPr>
          <p:cNvPr id="2765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2801938"/>
            <a:ext cx="7356475" cy="36893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51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5"/>
          <p:cNvSpPr>
            <a:spLocks noChangeArrowheads="1"/>
          </p:cNvSpPr>
          <p:nvPr/>
        </p:nvSpPr>
        <p:spPr bwMode="auto">
          <a:xfrm>
            <a:off x="342900" y="1449388"/>
            <a:ext cx="105505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altLang="ru-RU" sz="1800">
                <a:solidFill>
                  <a:srgbClr val="000000"/>
                </a:solidFill>
                <a:latin typeface="Arial" panose="020B0604020202020204" pitchFamily="34" charset="0"/>
              </a:rPr>
              <a:t>Анализ результатов контрольных работ по уровню освоения образовательной программы и с в соответствии с прогнозируемыми результатами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ru-RU" altLang="ru-RU" sz="18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0" y="0"/>
            <a:ext cx="12192000" cy="1173163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970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87338"/>
            <a:ext cx="56673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114425" y="0"/>
            <a:ext cx="10664825" cy="1173163"/>
          </a:xfrm>
          <a:prstGeom prst="rect">
            <a:avLst/>
          </a:prstGeo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AGLettericaCompressed"/>
                <a:cs typeface="Tahoma" pitchFamily="34" charset="0"/>
              </a:rPr>
              <a:t>ОТЧЕТЫ УРОВНЯ КЛАССА:</a:t>
            </a:r>
          </a:p>
        </p:txBody>
      </p:sp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538413"/>
            <a:ext cx="5715000" cy="3429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3221038"/>
            <a:ext cx="5653087" cy="312578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53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273050" y="1225550"/>
            <a:ext cx="9758363" cy="7747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>
                <a:srgbClr val="0070C0"/>
              </a:buClr>
              <a:buSzTx/>
              <a:buFont typeface="Wingdings" pitchFamily="2" charset="2"/>
              <a:buChar char="Ø"/>
              <a:defRPr/>
            </a:pPr>
            <a:r>
              <a:rPr lang="ru-RU" altLang="ru-RU" sz="1800" kern="0" dirty="0">
                <a:solidFill>
                  <a:srgbClr val="000000"/>
                </a:solidFill>
                <a:latin typeface="Arial" panose="020B0604020202020204" pitchFamily="34" charset="0"/>
              </a:rPr>
              <a:t>Р</a:t>
            </a:r>
            <a:r>
              <a:rPr lang="ru-RU" altLang="ru-RU" sz="1800" kern="0" dirty="0" smtClean="0">
                <a:solidFill>
                  <a:srgbClr val="000000"/>
                </a:solidFill>
                <a:latin typeface="Arial" panose="020B0604020202020204" pitchFamily="34" charset="0"/>
              </a:rPr>
              <a:t>асчет прогноза качества образования </a:t>
            </a:r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0070C0"/>
              </a:buClr>
              <a:buSzTx/>
              <a:buFont typeface="Wingdings" pitchFamily="2" charset="2"/>
              <a:buChar char="Ø"/>
              <a:defRPr/>
            </a:pPr>
            <a:r>
              <a:rPr lang="ru-RU" altLang="ru-RU" sz="1800" kern="0" dirty="0" smtClean="0">
                <a:solidFill>
                  <a:srgbClr val="000000"/>
                </a:solidFill>
                <a:latin typeface="Arial" panose="020B0604020202020204" pitchFamily="34" charset="0"/>
              </a:rPr>
              <a:t>(с перечислением управленческих действий по реализации прогноза)</a:t>
            </a: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0" y="0"/>
            <a:ext cx="12192000" cy="1173163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5844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87338"/>
            <a:ext cx="56673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114425" y="0"/>
            <a:ext cx="10664825" cy="1173163"/>
          </a:xfrm>
          <a:prstGeom prst="rect">
            <a:avLst/>
          </a:prstGeo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AGLettericaCompressed"/>
                <a:cs typeface="Tahoma" pitchFamily="34" charset="0"/>
              </a:rPr>
              <a:t>ОТЧЕТЫ УРОВНЯ ШКОЛЫ:</a:t>
            </a:r>
          </a:p>
        </p:txBody>
      </p:sp>
      <p:pic>
        <p:nvPicPr>
          <p:cNvPr id="3584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2324100"/>
            <a:ext cx="5783262" cy="421957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584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2324100"/>
            <a:ext cx="5745163" cy="340518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64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193675" y="1298575"/>
            <a:ext cx="6691313" cy="812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>
                <a:srgbClr val="0070C0"/>
              </a:buClr>
              <a:buSzTx/>
              <a:buFont typeface="Wingdings" pitchFamily="2" charset="2"/>
              <a:buChar char="Ø"/>
              <a:defRPr/>
            </a:pPr>
            <a:r>
              <a:rPr lang="ru-RU" altLang="ru-RU" sz="1800" kern="0" dirty="0">
                <a:solidFill>
                  <a:srgbClr val="000000"/>
                </a:solidFill>
                <a:latin typeface="Arial" panose="020B0604020202020204" pitchFamily="34" charset="0"/>
              </a:rPr>
              <a:t>Ф</a:t>
            </a:r>
            <a:r>
              <a:rPr lang="ru-RU" altLang="ru-RU" sz="1800" kern="0" dirty="0" smtClean="0">
                <a:solidFill>
                  <a:srgbClr val="000000"/>
                </a:solidFill>
                <a:latin typeface="Arial" panose="020B0604020202020204" pitchFamily="34" charset="0"/>
              </a:rPr>
              <a:t>ормирование рейтингов классов среди аттестованных классов, в том числе, и в динамике по учебным периодам</a:t>
            </a: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0" y="0"/>
            <a:ext cx="12192000" cy="1173163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6868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87338"/>
            <a:ext cx="56673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114425" y="0"/>
            <a:ext cx="10664825" cy="1173163"/>
          </a:xfrm>
          <a:prstGeom prst="rect">
            <a:avLst/>
          </a:prstGeo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AGLettericaCompressed"/>
                <a:cs typeface="Tahoma" pitchFamily="34" charset="0"/>
              </a:rPr>
              <a:t>ОТЧЕТЫ </a:t>
            </a:r>
            <a:r>
              <a:rPr lang="ru-RU" altLang="ru-RU" sz="2000" smtClean="0">
                <a:solidFill>
                  <a:schemeClr val="bg1"/>
                </a:solidFill>
                <a:latin typeface="AGLettericaCompressed"/>
                <a:cs typeface="Tahoma" pitchFamily="34" charset="0"/>
              </a:rPr>
              <a:t>УРОВНЯ  ШКОЛЫ:</a:t>
            </a:r>
            <a:endParaRPr lang="ru-RU" altLang="ru-RU" sz="2000" dirty="0" smtClean="0">
              <a:solidFill>
                <a:schemeClr val="bg1"/>
              </a:solidFill>
              <a:latin typeface="AGLettericaCompressed"/>
              <a:cs typeface="Tahoma" pitchFamily="34" charset="0"/>
            </a:endParaRPr>
          </a:p>
        </p:txBody>
      </p:sp>
      <p:pic>
        <p:nvPicPr>
          <p:cNvPr id="3687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540000"/>
            <a:ext cx="6470650" cy="414337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87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36788"/>
            <a:ext cx="5224463" cy="35687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24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8"/>
          <p:cNvSpPr>
            <a:spLocks noChangeArrowheads="1"/>
          </p:cNvSpPr>
          <p:nvPr/>
        </p:nvSpPr>
        <p:spPr bwMode="auto">
          <a:xfrm>
            <a:off x="171450" y="1289050"/>
            <a:ext cx="52514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altLang="ru-RU" sz="1800">
                <a:solidFill>
                  <a:srgbClr val="000000"/>
                </a:solidFill>
                <a:latin typeface="Arial" panose="020B0604020202020204" pitchFamily="34" charset="0"/>
              </a:rPr>
              <a:t>О качестве образовательной деятельности каждого педагогического работника с информацией  по учебным периодам и с выделением проблемных компонентов в результатах деятельности.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ru-RU" altLang="ru-RU" sz="18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0" y="0"/>
            <a:ext cx="12192000" cy="1173163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7892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87338"/>
            <a:ext cx="56673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114425" y="0"/>
            <a:ext cx="10664825" cy="1173163"/>
          </a:xfrm>
          <a:prstGeom prst="rect">
            <a:avLst/>
          </a:prstGeo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AGLettericaCompressed"/>
                <a:cs typeface="Tahoma" pitchFamily="34" charset="0"/>
              </a:rPr>
              <a:t>ОТЧЕТЫ УРОВНЯ ШКОЛЫ:</a:t>
            </a:r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1484313"/>
            <a:ext cx="6138863" cy="50927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19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263525" y="1377950"/>
            <a:ext cx="4138613" cy="25336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  <a:buSzTx/>
              <a:buFont typeface="Wingdings" pitchFamily="2" charset="2"/>
              <a:buChar char="Ø"/>
              <a:defRPr/>
            </a:pPr>
            <a:r>
              <a:rPr lang="ru-RU" altLang="ru-RU" sz="1800" kern="0" dirty="0">
                <a:solidFill>
                  <a:srgbClr val="000000"/>
                </a:solidFill>
                <a:latin typeface="Arial" panose="020B0604020202020204" pitchFamily="34" charset="0"/>
              </a:rPr>
              <a:t>Ф</a:t>
            </a:r>
            <a:r>
              <a:rPr lang="ru-RU" altLang="ru-RU" sz="1800" kern="0" dirty="0" smtClean="0">
                <a:solidFill>
                  <a:srgbClr val="000000"/>
                </a:solidFill>
                <a:latin typeface="Arial" panose="020B0604020202020204" pitchFamily="34" charset="0"/>
              </a:rPr>
              <a:t>ормирование рейтинга учителей-предметников в зависимости от количества проблемных компонентов в деятельности, </a:t>
            </a:r>
            <a:r>
              <a:rPr lang="ru-RU" altLang="ru-RU" sz="1800" kern="0" dirty="0">
                <a:solidFill>
                  <a:srgbClr val="000000"/>
                </a:solidFill>
                <a:latin typeface="Arial" panose="020B0604020202020204" pitchFamily="34" charset="0"/>
              </a:rPr>
              <a:t>в том числе и в динамике по учебным периодам.</a:t>
            </a:r>
            <a:endParaRPr lang="ru-RU" altLang="ru-RU" sz="1800" kern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0" y="0"/>
            <a:ext cx="12192000" cy="1173163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8916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87338"/>
            <a:ext cx="56673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114425" y="0"/>
            <a:ext cx="10664825" cy="1173163"/>
          </a:xfrm>
          <a:prstGeom prst="rect">
            <a:avLst/>
          </a:prstGeo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AGLettericaCompressed"/>
                <a:cs typeface="Tahoma" pitchFamily="34" charset="0"/>
              </a:rPr>
              <a:t>ОТЧЕТЫ УРОВНЯ ШКОЛЫ:</a:t>
            </a:r>
          </a:p>
        </p:txBody>
      </p:sp>
      <p:pic>
        <p:nvPicPr>
          <p:cNvPr id="389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1228725"/>
            <a:ext cx="5603875" cy="528478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86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192088" y="5567363"/>
            <a:ext cx="10453687" cy="10810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>
                <a:srgbClr val="0070C0"/>
              </a:buClr>
              <a:buSzTx/>
              <a:buFont typeface="Wingdings" pitchFamily="2" charset="2"/>
              <a:buChar char="Ø"/>
              <a:defRPr/>
            </a:pPr>
            <a:r>
              <a:rPr lang="ru-RU" altLang="ru-RU" sz="1800" kern="0" dirty="0" smtClean="0">
                <a:solidFill>
                  <a:srgbClr val="000000"/>
                </a:solidFill>
                <a:latin typeface="Arial" panose="020B0604020202020204" pitchFamily="34" charset="0"/>
              </a:rPr>
              <a:t>Прогноз считается исходя из результатов контрольных работ по предмету за текущий и предыдущий учебный год</a:t>
            </a:r>
            <a:endParaRPr lang="en-US" altLang="ru-RU" sz="1800" kern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0070C0"/>
              </a:buClr>
              <a:buSzTx/>
              <a:buFont typeface="Wingdings" pitchFamily="2" charset="2"/>
              <a:buChar char="Ø"/>
              <a:defRPr/>
            </a:pPr>
            <a:r>
              <a:rPr lang="ru-RU" altLang="ru-RU" sz="1800" kern="0" dirty="0" smtClean="0">
                <a:solidFill>
                  <a:srgbClr val="000000"/>
                </a:solidFill>
                <a:latin typeface="Arial" panose="020B0604020202020204" pitchFamily="34" charset="0"/>
              </a:rPr>
              <a:t>Диапазоны баллов выставляются в настройках для каждого предмета</a:t>
            </a:r>
          </a:p>
        </p:txBody>
      </p:sp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215900" y="1506538"/>
            <a:ext cx="2365375" cy="27511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>
                <a:srgbClr val="0070C0"/>
              </a:buClr>
              <a:buSzTx/>
              <a:buFont typeface="Wingdings" pitchFamily="2" charset="2"/>
              <a:buChar char="Ø"/>
              <a:defRPr/>
            </a:pPr>
            <a:r>
              <a:rPr lang="ru-RU" altLang="ru-RU" sz="1800" kern="0" dirty="0" smtClean="0">
                <a:solidFill>
                  <a:srgbClr val="000000"/>
                </a:solidFill>
                <a:latin typeface="Arial" panose="020B0604020202020204" pitchFamily="34" charset="0"/>
              </a:rPr>
              <a:t>Для параллелей 9 и 11 предусмотрено получение прогноза итога экзаменов – ОГЭ и ЕГЭ соответственно</a:t>
            </a: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0" y="0"/>
            <a:ext cx="12192000" cy="1173163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1989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87338"/>
            <a:ext cx="56673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114425" y="0"/>
            <a:ext cx="10664825" cy="1173163"/>
          </a:xfrm>
          <a:prstGeom prst="rect">
            <a:avLst/>
          </a:prstGeo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AGLettericaCompressed"/>
                <a:cs typeface="Tahoma" pitchFamily="34" charset="0"/>
              </a:rPr>
              <a:t>ПРОГНОЗИРОВАНИЕ РЕЗУЛЬТАТОВ ГОСУДАРСТВЕННОЙ АТТЕСТАЦИИ:</a:t>
            </a:r>
          </a:p>
        </p:txBody>
      </p:sp>
      <p:pic>
        <p:nvPicPr>
          <p:cNvPr id="4199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1504950"/>
            <a:ext cx="9161463" cy="39751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75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Блок-схема: процесс 14"/>
          <p:cNvSpPr/>
          <p:nvPr/>
        </p:nvSpPr>
        <p:spPr>
          <a:xfrm>
            <a:off x="0" y="1"/>
            <a:ext cx="12192000" cy="6857999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rgbClr val="B9D5F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6325" name="Text Box 3"/>
          <p:cNvSpPr txBox="1">
            <a:spLocks noChangeArrowheads="1"/>
          </p:cNvSpPr>
          <p:nvPr/>
        </p:nvSpPr>
        <p:spPr bwMode="auto">
          <a:xfrm>
            <a:off x="1666875" y="1798638"/>
            <a:ext cx="7000875" cy="259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ru-RU" altLang="ru-RU" sz="3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МБОУ «СОШ №176»</a:t>
            </a:r>
            <a:endParaRPr lang="ru-RU" altLang="ru-RU" sz="36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endParaRPr lang="ru-RU" altLang="ru-RU" sz="9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ru-RU" sz="2400" dirty="0">
                <a:solidFill>
                  <a:srgbClr val="0070C0"/>
                </a:solidFill>
                <a:latin typeface="Arial" panose="020B0604020202020204" pitchFamily="34" charset="0"/>
              </a:rPr>
              <a:t>http://sch176zgr.ru</a:t>
            </a:r>
            <a:r>
              <a:rPr lang="en-US" altLang="ru-RU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/</a:t>
            </a:r>
            <a:endParaRPr lang="ru-RU" altLang="ru-RU" sz="24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тел</a:t>
            </a:r>
            <a:r>
              <a:rPr lang="ru-RU" altLang="ru-RU" sz="2400" dirty="0">
                <a:solidFill>
                  <a:srgbClr val="0070C0"/>
                </a:solidFill>
                <a:latin typeface="Arial" panose="020B0604020202020204" pitchFamily="34" charset="0"/>
              </a:rPr>
              <a:t>.: +7 </a:t>
            </a:r>
            <a:r>
              <a:rPr lang="ru-RU" altLang="ru-RU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(</a:t>
            </a:r>
            <a:r>
              <a:rPr lang="en-US" altLang="ru-RU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39169</a:t>
            </a:r>
            <a:r>
              <a:rPr lang="ru-RU" altLang="ru-RU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) </a:t>
            </a:r>
            <a:r>
              <a:rPr lang="en-US" altLang="ru-RU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2 44 17</a:t>
            </a:r>
            <a:endParaRPr lang="ru-RU" altLang="ru-RU" sz="24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ru-RU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e-mail</a:t>
            </a:r>
            <a:r>
              <a:rPr lang="ru-RU" altLang="ru-RU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: </a:t>
            </a:r>
            <a:r>
              <a:rPr lang="en-US" altLang="ru-RU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secret@sch176.zelenogorsk.ru</a:t>
            </a:r>
            <a:endParaRPr lang="ru-RU" altLang="ru-RU" sz="24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0" y="0"/>
            <a:ext cx="12192000" cy="1173163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25538" y="0"/>
            <a:ext cx="10653712" cy="1173163"/>
          </a:xfrm>
          <a:prstGeom prst="rect">
            <a:avLst/>
          </a:prstGeo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LettericaCompressed"/>
                <a:cs typeface="Tahoma" pitchFamily="34" charset="0"/>
              </a:rPr>
              <a:t>СПАСИБО ЗА ВНИМАНИЕ!</a:t>
            </a:r>
          </a:p>
        </p:txBody>
      </p:sp>
      <p:pic>
        <p:nvPicPr>
          <p:cNvPr id="6" name="Picture 2" descr="C:\Documents and Settings\user2\Рабочий стол\СЕМИНАР РСОКО ПК  и совещание\ШСОК\target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328" y="3839011"/>
            <a:ext cx="21605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62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2"/>
          <p:cNvSpPr>
            <a:spLocks noChangeArrowheads="1"/>
          </p:cNvSpPr>
          <p:nvPr/>
        </p:nvSpPr>
        <p:spPr bwMode="auto">
          <a:xfrm>
            <a:off x="1338089" y="1250043"/>
            <a:ext cx="10682288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 eaLnBrk="1" hangingPunct="1"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  <a:buNone/>
            </a:pPr>
            <a:r>
              <a:rPr lang="ru-RU" altLang="ru-RU" sz="1800" b="1" dirty="0">
                <a:latin typeface="Arial" panose="020B0604020202020204" pitchFamily="34" charset="0"/>
              </a:rPr>
              <a:t>Цель</a:t>
            </a:r>
            <a:r>
              <a:rPr lang="ru-RU" altLang="ru-RU" sz="1800" dirty="0">
                <a:latin typeface="Arial" panose="020B0604020202020204" pitchFamily="34" charset="0"/>
              </a:rPr>
              <a:t>: </a:t>
            </a:r>
            <a:r>
              <a:rPr lang="ru-RU" altLang="ru-RU" sz="1800" dirty="0">
                <a:latin typeface="Arial" panose="020B0604020202020204" pitchFamily="34" charset="0"/>
              </a:rPr>
              <a:t>разработка модели школьной  системы оценки качества образования в соответствии с образовательными стандартами, способствующей повышению качества в МБОУ «СОШ №176» </a:t>
            </a:r>
            <a:endParaRPr lang="ru-RU" altLang="ru-RU" sz="1800" dirty="0" smtClean="0">
              <a:latin typeface="Arial" panose="020B0604020202020204" pitchFamily="34" charset="0"/>
            </a:endParaRPr>
          </a:p>
          <a:p>
            <a:pPr marL="0" lvl="1" indent="0" eaLnBrk="1" hangingPunct="1">
              <a:lnSpc>
                <a:spcPct val="200000"/>
              </a:lnSpc>
              <a:spcBef>
                <a:spcPct val="0"/>
              </a:spcBef>
              <a:buClr>
                <a:srgbClr val="0070C0"/>
              </a:buClr>
              <a:buNone/>
            </a:pPr>
            <a:r>
              <a:rPr lang="ru-RU" altLang="ru-RU" sz="1800" b="1" dirty="0" smtClean="0">
                <a:latin typeface="Arial" panose="020B0604020202020204" pitchFamily="34" charset="0"/>
              </a:rPr>
              <a:t>Теоретические задачи</a:t>
            </a:r>
            <a:r>
              <a:rPr lang="ru-RU" altLang="ru-RU" sz="1800" dirty="0" smtClean="0">
                <a:latin typeface="Arial" panose="020B0604020202020204" pitchFamily="34" charset="0"/>
              </a:rPr>
              <a:t>:</a:t>
            </a:r>
          </a:p>
          <a:p>
            <a:pPr marL="54000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Arial" panose="020B0604020202020204" pitchFamily="34" charset="0"/>
              </a:rPr>
              <a:t>Проанализировать </a:t>
            </a:r>
            <a:r>
              <a:rPr lang="ru-RU" sz="1800" dirty="0">
                <a:latin typeface="Arial" panose="020B0604020202020204" pitchFamily="34" charset="0"/>
              </a:rPr>
              <a:t>понятийный аппарат, используемый практиками в качестве опорных: качество образования, оценка качества образования,  критерии, </a:t>
            </a:r>
            <a:r>
              <a:rPr lang="ru-RU" sz="1800" dirty="0" smtClean="0">
                <a:latin typeface="Arial" panose="020B0604020202020204" pitchFamily="34" charset="0"/>
              </a:rPr>
              <a:t>диагностика.</a:t>
            </a:r>
            <a:endParaRPr lang="ru-RU" sz="1800" dirty="0">
              <a:latin typeface="Arial" panose="020B0604020202020204" pitchFamily="34" charset="0"/>
            </a:endParaRPr>
          </a:p>
          <a:p>
            <a:pPr marL="54000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Arial" panose="020B0604020202020204" pitchFamily="34" charset="0"/>
              </a:rPr>
              <a:t>Провести экспертизу </a:t>
            </a:r>
            <a:r>
              <a:rPr lang="ru-RU" sz="1800" dirty="0">
                <a:latin typeface="Arial" panose="020B0604020202020204" pitchFamily="34" charset="0"/>
              </a:rPr>
              <a:t>качества образования в школе: анализ результатов, условий, ресурсного обеспечения </a:t>
            </a:r>
            <a:r>
              <a:rPr lang="ru-RU" sz="1800" dirty="0" smtClean="0">
                <a:latin typeface="Arial" panose="020B0604020202020204" pitchFamily="34" charset="0"/>
              </a:rPr>
              <a:t>процесса.</a:t>
            </a: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0" y="0"/>
            <a:ext cx="12192000" cy="1173163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14425" y="0"/>
            <a:ext cx="10664825" cy="1173163"/>
          </a:xfrm>
          <a:prstGeom prst="rect">
            <a:avLst/>
          </a:prstGeo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LettericaCompressed"/>
                <a:cs typeface="Tahoma" pitchFamily="34" charset="0"/>
              </a:rPr>
              <a:t>Цель и </a:t>
            </a: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LettericaCompressed"/>
                <a:cs typeface="Tahoma" pitchFamily="34" charset="0"/>
              </a:rPr>
              <a:t>задачи</a:t>
            </a:r>
            <a:endParaRPr lang="ru-RU" alt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LettericaCompressed"/>
              <a:cs typeface="Tahoma" pitchFamily="34" charset="0"/>
            </a:endParaRPr>
          </a:p>
        </p:txBody>
      </p:sp>
      <p:pic>
        <p:nvPicPr>
          <p:cNvPr id="5" name="Picture 3" descr="C:\Documents and Settings\user2\Рабочий стол\СЕМИНАР РСОКО ПК  и совещание\ШСОК\cel-zadachi-dejstvie-rezulta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" y="4723159"/>
            <a:ext cx="2195513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85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2"/>
          <p:cNvSpPr>
            <a:spLocks noChangeArrowheads="1"/>
          </p:cNvSpPr>
          <p:nvPr/>
        </p:nvSpPr>
        <p:spPr bwMode="auto">
          <a:xfrm>
            <a:off x="1338089" y="1250043"/>
            <a:ext cx="10682288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 eaLnBrk="1" hangingPunct="1"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  <a:buNone/>
            </a:pPr>
            <a:r>
              <a:rPr lang="ru-RU" altLang="ru-RU" sz="1800" b="1" dirty="0">
                <a:latin typeface="Arial" panose="020B0604020202020204" pitchFamily="34" charset="0"/>
              </a:rPr>
              <a:t>Цель</a:t>
            </a:r>
            <a:r>
              <a:rPr lang="ru-RU" altLang="ru-RU" sz="1800" dirty="0">
                <a:latin typeface="Arial" panose="020B0604020202020204" pitchFamily="34" charset="0"/>
              </a:rPr>
              <a:t>: </a:t>
            </a:r>
            <a:r>
              <a:rPr lang="ru-RU" altLang="ru-RU" sz="1800" dirty="0">
                <a:latin typeface="Arial" panose="020B0604020202020204" pitchFamily="34" charset="0"/>
              </a:rPr>
              <a:t>разработка модели школьной  системы оценки качества образования в соответствии с образовательными стандартами, способствующей повышению качества в МБОУ «СОШ №176» </a:t>
            </a:r>
            <a:endParaRPr lang="ru-RU" altLang="ru-RU" sz="1800" dirty="0" smtClean="0">
              <a:latin typeface="Arial" panose="020B0604020202020204" pitchFamily="34" charset="0"/>
            </a:endParaRPr>
          </a:p>
          <a:p>
            <a:pPr marL="0" lvl="1" indent="0" eaLnBrk="1" hangingPunct="1">
              <a:lnSpc>
                <a:spcPct val="200000"/>
              </a:lnSpc>
              <a:spcBef>
                <a:spcPct val="0"/>
              </a:spcBef>
              <a:buClr>
                <a:srgbClr val="0070C0"/>
              </a:buClr>
              <a:buNone/>
            </a:pPr>
            <a:r>
              <a:rPr lang="ru-RU" altLang="ru-RU" sz="1800" b="1" dirty="0" smtClean="0">
                <a:latin typeface="Arial" panose="020B0604020202020204" pitchFamily="34" charset="0"/>
              </a:rPr>
              <a:t>Практические задачи</a:t>
            </a:r>
            <a:r>
              <a:rPr lang="ru-RU" altLang="ru-RU" sz="1800" dirty="0" smtClean="0">
                <a:latin typeface="Arial" panose="020B0604020202020204" pitchFamily="34" charset="0"/>
              </a:rPr>
              <a:t>:</a:t>
            </a:r>
          </a:p>
          <a:p>
            <a:pPr marL="54000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latin typeface="Arial" panose="020B0604020202020204" pitchFamily="34" charset="0"/>
              </a:rPr>
              <a:t>Разработать «дорожную карту».</a:t>
            </a:r>
          </a:p>
          <a:p>
            <a:pPr marL="54000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Arial" panose="020B0604020202020204" pitchFamily="34" charset="0"/>
              </a:rPr>
              <a:t>Выделить индикаторы результативности </a:t>
            </a:r>
            <a:r>
              <a:rPr lang="ru-RU" sz="1800" dirty="0">
                <a:latin typeface="Arial" panose="020B0604020202020204" pitchFamily="34" charset="0"/>
              </a:rPr>
              <a:t>образовательного процесса с точки зрения качества образования и условий его формирования</a:t>
            </a:r>
            <a:r>
              <a:rPr lang="ru-RU" sz="1800" dirty="0" smtClean="0">
                <a:latin typeface="Arial" panose="020B0604020202020204" pitchFamily="34" charset="0"/>
              </a:rPr>
              <a:t>.</a:t>
            </a:r>
          </a:p>
          <a:p>
            <a:pPr marL="54000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Arial" panose="020B0604020202020204" pitchFamily="34" charset="0"/>
              </a:rPr>
              <a:t>Разработать </a:t>
            </a:r>
            <a:r>
              <a:rPr lang="ru-RU" sz="1800" dirty="0">
                <a:latin typeface="Arial" panose="020B0604020202020204" pitchFamily="34" charset="0"/>
              </a:rPr>
              <a:t>нормативно-правовую базу данного процесса и формы фиксации результатов.</a:t>
            </a:r>
          </a:p>
          <a:p>
            <a:pPr marL="54000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Arial" panose="020B0604020202020204" pitchFamily="34" charset="0"/>
              </a:rPr>
              <a:t>Спроектировать  </a:t>
            </a:r>
            <a:r>
              <a:rPr lang="ru-RU" sz="1800" dirty="0">
                <a:latin typeface="Arial" panose="020B0604020202020204" pitchFamily="34" charset="0"/>
              </a:rPr>
              <a:t>и внедрить современную систему  оценки качества образования в школе</a:t>
            </a:r>
            <a:r>
              <a:rPr lang="ru-RU" sz="1800" dirty="0" smtClean="0">
                <a:latin typeface="Arial" panose="020B0604020202020204" pitchFamily="34" charset="0"/>
              </a:rPr>
              <a:t>.</a:t>
            </a: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0" y="0"/>
            <a:ext cx="12192000" cy="1173163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14425" y="0"/>
            <a:ext cx="10664825" cy="1173163"/>
          </a:xfrm>
          <a:prstGeom prst="rect">
            <a:avLst/>
          </a:prstGeo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LettericaCompressed"/>
                <a:cs typeface="Tahoma" pitchFamily="34" charset="0"/>
              </a:rPr>
              <a:t>Цель и </a:t>
            </a: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LettericaCompressed"/>
                <a:cs typeface="Tahoma" pitchFamily="34" charset="0"/>
              </a:rPr>
              <a:t>задачи</a:t>
            </a:r>
            <a:endParaRPr lang="ru-RU" alt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LettericaCompressed"/>
              <a:cs typeface="Tahoma" pitchFamily="34" charset="0"/>
            </a:endParaRPr>
          </a:p>
        </p:txBody>
      </p:sp>
      <p:pic>
        <p:nvPicPr>
          <p:cNvPr id="5" name="Picture 3" descr="C:\Documents and Settings\user2\Рабочий стол\СЕМИНАР РСОКО ПК  и совещание\ШСОК\cel-zadachi-dejstvie-rezulta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" y="4723159"/>
            <a:ext cx="2195513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89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Блок-схема: процесс 23"/>
          <p:cNvSpPr/>
          <p:nvPr/>
        </p:nvSpPr>
        <p:spPr>
          <a:xfrm>
            <a:off x="0" y="0"/>
            <a:ext cx="12192000" cy="1173163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114425" y="0"/>
            <a:ext cx="10664825" cy="1173163"/>
          </a:xfrm>
          <a:prstGeom prst="rect">
            <a:avLst/>
          </a:prstGeo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LettericaCompressed"/>
                <a:cs typeface="Tahoma" pitchFamily="34" charset="0"/>
              </a:rPr>
              <a:t>Организационная структура модели</a:t>
            </a:r>
            <a:endParaRPr lang="ru-RU" alt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LettericaCompressed"/>
              <a:cs typeface="Tahoma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314558" y="1173163"/>
            <a:ext cx="2376487" cy="1511300"/>
          </a:xfrm>
          <a:prstGeom prst="ellipse">
            <a:avLst/>
          </a:prstGeom>
          <a:noFill/>
          <a:ln w="50800">
            <a:solidFill>
              <a:srgbClr val="315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Picture 2" descr="C:\Documents and Settings\user2\Рабочий стол\СЕМИНАР РСОКО ПК  и совещание\ШСОК\1304617152_dreamstime_1531769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857" y="2838259"/>
            <a:ext cx="3536164" cy="223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 bwMode="auto">
          <a:xfrm>
            <a:off x="8135938" y="1268936"/>
            <a:ext cx="2376487" cy="1511300"/>
          </a:xfrm>
          <a:prstGeom prst="ellipse">
            <a:avLst/>
          </a:prstGeom>
          <a:noFill/>
          <a:ln w="50800">
            <a:solidFill>
              <a:srgbClr val="315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 bwMode="auto">
          <a:xfrm>
            <a:off x="8991071" y="4462670"/>
            <a:ext cx="2376487" cy="1511300"/>
          </a:xfrm>
          <a:prstGeom prst="ellipse">
            <a:avLst/>
          </a:prstGeom>
          <a:noFill/>
          <a:ln w="50800">
            <a:solidFill>
              <a:srgbClr val="315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 bwMode="auto">
          <a:xfrm>
            <a:off x="4712230" y="5154331"/>
            <a:ext cx="2376488" cy="1511300"/>
          </a:xfrm>
          <a:prstGeom prst="ellipse">
            <a:avLst/>
          </a:prstGeom>
          <a:noFill/>
          <a:ln w="50800">
            <a:solidFill>
              <a:srgbClr val="315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 bwMode="auto">
          <a:xfrm>
            <a:off x="963612" y="1387769"/>
            <a:ext cx="2376487" cy="1512888"/>
          </a:xfrm>
          <a:prstGeom prst="ellipse">
            <a:avLst/>
          </a:prstGeom>
          <a:noFill/>
          <a:ln w="50800">
            <a:solidFill>
              <a:srgbClr val="315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3" name="Скругленная соединительная линия 12"/>
          <p:cNvCxnSpPr/>
          <p:nvPr/>
        </p:nvCxnSpPr>
        <p:spPr bwMode="auto">
          <a:xfrm rot="16200000" flipH="1">
            <a:off x="6059586" y="2393713"/>
            <a:ext cx="704129" cy="1013887"/>
          </a:xfrm>
          <a:prstGeom prst="curvedConnector2">
            <a:avLst/>
          </a:prstGeom>
          <a:ln w="50800">
            <a:solidFill>
              <a:srgbClr val="315EDB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 bwMode="auto">
          <a:xfrm>
            <a:off x="7488238" y="3572399"/>
            <a:ext cx="1630362" cy="1262068"/>
          </a:xfrm>
          <a:prstGeom prst="curvedConnector3">
            <a:avLst>
              <a:gd name="adj1" fmla="val 50000"/>
            </a:avLst>
          </a:prstGeom>
          <a:ln w="50800">
            <a:solidFill>
              <a:srgbClr val="315EDB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 bwMode="auto">
          <a:xfrm rot="10800000" flipV="1">
            <a:off x="7200900" y="1845199"/>
            <a:ext cx="863600" cy="647700"/>
          </a:xfrm>
          <a:prstGeom prst="curvedConnector3">
            <a:avLst>
              <a:gd name="adj1" fmla="val 50000"/>
            </a:avLst>
          </a:prstGeom>
          <a:ln w="50800">
            <a:solidFill>
              <a:srgbClr val="315EDB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/>
          <p:nvPr/>
        </p:nvCxnSpPr>
        <p:spPr bwMode="auto">
          <a:xfrm rot="10800000">
            <a:off x="3149600" y="2492899"/>
            <a:ext cx="1473202" cy="1079500"/>
          </a:xfrm>
          <a:prstGeom prst="curvedConnector3">
            <a:avLst>
              <a:gd name="adj1" fmla="val 50000"/>
            </a:avLst>
          </a:prstGeom>
          <a:ln w="50800">
            <a:solidFill>
              <a:srgbClr val="315EDB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/>
          <p:nvPr/>
        </p:nvCxnSpPr>
        <p:spPr bwMode="auto">
          <a:xfrm rot="16200000" flipH="1">
            <a:off x="6201837" y="4779435"/>
            <a:ext cx="804330" cy="575732"/>
          </a:xfrm>
          <a:prstGeom prst="curvedConnector3">
            <a:avLst>
              <a:gd name="adj1" fmla="val 50000"/>
            </a:avLst>
          </a:prstGeom>
          <a:ln w="50800">
            <a:solidFill>
              <a:srgbClr val="315EDB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9"/>
          <p:cNvSpPr txBox="1">
            <a:spLocks noChangeArrowheads="1"/>
          </p:cNvSpPr>
          <p:nvPr/>
        </p:nvSpPr>
        <p:spPr bwMode="auto">
          <a:xfrm>
            <a:off x="4385996" y="1772473"/>
            <a:ext cx="22336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Администрация школы</a:t>
            </a:r>
          </a:p>
        </p:txBody>
      </p:sp>
      <p:sp>
        <p:nvSpPr>
          <p:cNvPr id="19" name="TextBox 30"/>
          <p:cNvSpPr txBox="1">
            <a:spLocks noChangeArrowheads="1"/>
          </p:cNvSpPr>
          <p:nvPr/>
        </p:nvSpPr>
        <p:spPr bwMode="auto">
          <a:xfrm>
            <a:off x="8208963" y="1700736"/>
            <a:ext cx="22320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C00000"/>
                </a:solidFill>
                <a:latin typeface="Georgia" pitchFamily="18" charset="0"/>
              </a:rPr>
              <a:t>Педагогический совет</a:t>
            </a:r>
          </a:p>
        </p:txBody>
      </p:sp>
      <p:sp>
        <p:nvSpPr>
          <p:cNvPr id="20" name="TextBox 31"/>
          <p:cNvSpPr txBox="1">
            <a:spLocks noChangeArrowheads="1"/>
          </p:cNvSpPr>
          <p:nvPr/>
        </p:nvSpPr>
        <p:spPr bwMode="auto">
          <a:xfrm>
            <a:off x="1143792" y="1772473"/>
            <a:ext cx="2016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Управляющий совет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1" name="TextBox 32"/>
          <p:cNvSpPr txBox="1">
            <a:spLocks noChangeArrowheads="1"/>
          </p:cNvSpPr>
          <p:nvPr/>
        </p:nvSpPr>
        <p:spPr bwMode="auto">
          <a:xfrm>
            <a:off x="9387151" y="4894470"/>
            <a:ext cx="1584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Целевые группы</a:t>
            </a:r>
          </a:p>
        </p:txBody>
      </p:sp>
      <p:sp>
        <p:nvSpPr>
          <p:cNvPr id="23" name="TextBox 33"/>
          <p:cNvSpPr txBox="1">
            <a:spLocks noChangeArrowheads="1"/>
          </p:cNvSpPr>
          <p:nvPr/>
        </p:nvSpPr>
        <p:spPr bwMode="auto">
          <a:xfrm>
            <a:off x="4973903" y="5640687"/>
            <a:ext cx="20060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Методические</a:t>
            </a:r>
          </a:p>
          <a:p>
            <a:pPr algn="ctr" eaLnBrk="1" hangingPunct="1"/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о</a:t>
            </a:r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бъединения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2" name="Овал 31"/>
          <p:cNvSpPr/>
          <p:nvPr/>
        </p:nvSpPr>
        <p:spPr bwMode="auto">
          <a:xfrm>
            <a:off x="405341" y="4450965"/>
            <a:ext cx="2376487" cy="1512888"/>
          </a:xfrm>
          <a:prstGeom prst="ellipse">
            <a:avLst/>
          </a:prstGeom>
          <a:noFill/>
          <a:ln w="50800">
            <a:solidFill>
              <a:srgbClr val="315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TextBox 31"/>
          <p:cNvSpPr txBox="1">
            <a:spLocks noChangeArrowheads="1"/>
          </p:cNvSpPr>
          <p:nvPr/>
        </p:nvSpPr>
        <p:spPr bwMode="auto">
          <a:xfrm>
            <a:off x="585521" y="4887096"/>
            <a:ext cx="2016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Родительское сообщество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cxnSp>
        <p:nvCxnSpPr>
          <p:cNvPr id="34" name="Скругленная соединительная линия 33"/>
          <p:cNvCxnSpPr>
            <a:endCxn id="32" idx="6"/>
          </p:cNvCxnSpPr>
          <p:nvPr/>
        </p:nvCxnSpPr>
        <p:spPr bwMode="auto">
          <a:xfrm rot="10800000" flipV="1">
            <a:off x="2781829" y="4450965"/>
            <a:ext cx="2001839" cy="756444"/>
          </a:xfrm>
          <a:prstGeom prst="curvedConnector3">
            <a:avLst>
              <a:gd name="adj1" fmla="val 50000"/>
            </a:avLst>
          </a:prstGeom>
          <a:ln w="50800">
            <a:solidFill>
              <a:srgbClr val="315EDB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27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роцесс 6"/>
          <p:cNvSpPr/>
          <p:nvPr/>
        </p:nvSpPr>
        <p:spPr>
          <a:xfrm>
            <a:off x="0" y="0"/>
            <a:ext cx="12192000" cy="1173163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14425" y="0"/>
            <a:ext cx="10664825" cy="1173163"/>
          </a:xfrm>
          <a:prstGeom prst="rect">
            <a:avLst/>
          </a:prstGeo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LettericaCompressed"/>
                <a:cs typeface="Tahoma" pitchFamily="34" charset="0"/>
              </a:rPr>
              <a:t>Составляющие ШСОКО</a:t>
            </a:r>
          </a:p>
        </p:txBody>
      </p:sp>
      <p:grpSp>
        <p:nvGrpSpPr>
          <p:cNvPr id="6" name="Группа 8"/>
          <p:cNvGrpSpPr>
            <a:grpSpLocks/>
          </p:cNvGrpSpPr>
          <p:nvPr/>
        </p:nvGrpSpPr>
        <p:grpSpPr bwMode="auto">
          <a:xfrm>
            <a:off x="1872456" y="1365283"/>
            <a:ext cx="7488237" cy="3960813"/>
            <a:chOff x="827584" y="1268760"/>
            <a:chExt cx="7488832" cy="3960440"/>
          </a:xfrm>
        </p:grpSpPr>
        <p:sp>
          <p:nvSpPr>
            <p:cNvPr id="9" name="Овал 8"/>
            <p:cNvSpPr/>
            <p:nvPr/>
          </p:nvSpPr>
          <p:spPr>
            <a:xfrm>
              <a:off x="827584" y="2348158"/>
              <a:ext cx="3095871" cy="1801643"/>
            </a:xfrm>
            <a:prstGeom prst="ellipse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4931597" y="2276728"/>
              <a:ext cx="3384819" cy="1873074"/>
            </a:xfrm>
            <a:prstGeom prst="ellipse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2483478" y="1268760"/>
              <a:ext cx="3672180" cy="1079398"/>
            </a:xfrm>
            <a:prstGeom prst="curvedDownArrow">
              <a:avLst>
                <a:gd name="adj1" fmla="val 25000"/>
                <a:gd name="adj2" fmla="val 46754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низ стрелка 11"/>
            <p:cNvSpPr/>
            <p:nvPr/>
          </p:nvSpPr>
          <p:spPr>
            <a:xfrm flipH="1">
              <a:off x="2556508" y="4149802"/>
              <a:ext cx="3527705" cy="107939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2304256" y="2806733"/>
            <a:ext cx="2232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latin typeface="Georgia" pitchFamily="18" charset="0"/>
              </a:rPr>
              <a:t>ВНЕШНЯЯ ОЦЕНКА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6336506" y="2806733"/>
            <a:ext cx="273685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latin typeface="Georgia" pitchFamily="18" charset="0"/>
              </a:rPr>
              <a:t>ВНУТРЕННЯЯ ОЦЕНКА</a:t>
            </a:r>
          </a:p>
          <a:p>
            <a:pPr algn="ctr" eaLnBrk="1" hangingPunct="1"/>
            <a:r>
              <a:rPr lang="ru-RU" sz="1400" b="1" dirty="0">
                <a:latin typeface="Georgia" pitchFamily="18" charset="0"/>
              </a:rPr>
              <a:t>(</a:t>
            </a:r>
            <a:r>
              <a:rPr lang="ru-RU" sz="1400" b="1" dirty="0" err="1" smtClean="0">
                <a:latin typeface="Georgia" pitchFamily="18" charset="0"/>
              </a:rPr>
              <a:t>самообследование</a:t>
            </a:r>
            <a:r>
              <a:rPr lang="ru-RU" sz="1400" b="1" dirty="0" smtClean="0">
                <a:latin typeface="Georgia" pitchFamily="18" charset="0"/>
              </a:rPr>
              <a:t>)</a:t>
            </a:r>
            <a:endParaRPr lang="ru-RU" sz="1400" b="1" dirty="0">
              <a:latin typeface="Georgia" pitchFamily="18" charset="0"/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4248943" y="1798671"/>
            <a:ext cx="23034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>
                <a:latin typeface="Calibri" pitchFamily="34" charset="0"/>
              </a:rPr>
              <a:t>ОБЪЕКТИВНОСТЬ</a:t>
            </a:r>
          </a:p>
          <a:p>
            <a:pPr algn="ctr" eaLnBrk="1" hangingPunct="1"/>
            <a:r>
              <a:rPr lang="ru-RU" b="1">
                <a:latin typeface="Calibri" pitchFamily="34" charset="0"/>
              </a:rPr>
              <a:t>ВАЛИДНОСТЬ</a:t>
            </a:r>
          </a:p>
          <a:p>
            <a:pPr algn="ctr" eaLnBrk="1" hangingPunct="1"/>
            <a:r>
              <a:rPr lang="ru-RU" b="1">
                <a:latin typeface="Calibri" pitchFamily="34" charset="0"/>
              </a:rPr>
              <a:t>ОТКРЫТОСТЬ</a:t>
            </a:r>
          </a:p>
        </p:txBody>
      </p:sp>
    </p:spTree>
    <p:extLst>
      <p:ext uri="{BB962C8B-B14F-4D97-AF65-F5344CB8AC3E}">
        <p14:creationId xmlns:p14="http://schemas.microsoft.com/office/powerpoint/2010/main" val="22292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роцесс 6"/>
          <p:cNvSpPr/>
          <p:nvPr/>
        </p:nvSpPr>
        <p:spPr>
          <a:xfrm>
            <a:off x="0" y="0"/>
            <a:ext cx="12192000" cy="1173163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663575" y="1435100"/>
            <a:ext cx="1068228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1" eaLnBrk="1" hangingPunct="1"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ru-RU" altLang="ru-RU" sz="1800" dirty="0" smtClean="0">
                <a:latin typeface="Arial" panose="020B0604020202020204" pitchFamily="34" charset="0"/>
              </a:rPr>
              <a:t>доля </a:t>
            </a:r>
            <a:r>
              <a:rPr lang="ru-RU" altLang="ru-RU" sz="1800" dirty="0">
                <a:latin typeface="Arial" panose="020B0604020202020204" pitchFamily="34" charset="0"/>
              </a:rPr>
              <a:t>выпускников 9 классов, которым предоставлена возможность выбора профиля обучения;</a:t>
            </a:r>
          </a:p>
          <a:p>
            <a:pPr marL="285750" lvl="1" eaLnBrk="1" hangingPunct="1"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ru-RU" altLang="ru-RU" sz="1800" dirty="0" smtClean="0">
                <a:latin typeface="Arial" panose="020B0604020202020204" pitchFamily="34" charset="0"/>
              </a:rPr>
              <a:t>процент </a:t>
            </a:r>
            <a:r>
              <a:rPr lang="ru-RU" altLang="ru-RU" sz="1800" dirty="0">
                <a:latin typeface="Arial" panose="020B0604020202020204" pitchFamily="34" charset="0"/>
              </a:rPr>
              <a:t>урочных и </a:t>
            </a:r>
            <a:r>
              <a:rPr lang="ru-RU" altLang="ru-RU" sz="1800" dirty="0" smtClean="0">
                <a:latin typeface="Arial" panose="020B0604020202020204" pitchFamily="34" charset="0"/>
              </a:rPr>
              <a:t>неурочных </a:t>
            </a:r>
            <a:r>
              <a:rPr lang="ru-RU" altLang="ru-RU" sz="1800" dirty="0">
                <a:latin typeface="Arial" panose="020B0604020202020204" pitchFamily="34" charset="0"/>
              </a:rPr>
              <a:t>занятий;</a:t>
            </a:r>
          </a:p>
          <a:p>
            <a:pPr marL="285750" lvl="1" eaLnBrk="1" hangingPunct="1"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ru-RU" altLang="ru-RU" sz="1800" dirty="0" smtClean="0">
                <a:latin typeface="Arial" panose="020B0604020202020204" pitchFamily="34" charset="0"/>
              </a:rPr>
              <a:t>процент включенности во внеурочную деятельность </a:t>
            </a:r>
            <a:r>
              <a:rPr lang="ru-RU" altLang="ru-RU" sz="1800" dirty="0">
                <a:latin typeface="Arial" panose="020B0604020202020204" pitchFamily="34" charset="0"/>
              </a:rPr>
              <a:t>(</a:t>
            </a:r>
            <a:r>
              <a:rPr lang="ru-RU" altLang="ru-RU" sz="1800" dirty="0" smtClean="0">
                <a:latin typeface="Arial" panose="020B0604020202020204" pitchFamily="34" charset="0"/>
              </a:rPr>
              <a:t>проектную, исследовательскую, игровую, художественную, музыкальную </a:t>
            </a:r>
            <a:r>
              <a:rPr lang="ru-RU" altLang="ru-RU" sz="1800" dirty="0">
                <a:latin typeface="Arial" panose="020B0604020202020204" pitchFamily="34" charset="0"/>
              </a:rPr>
              <a:t>и т.п.);</a:t>
            </a:r>
          </a:p>
          <a:p>
            <a:pPr marL="285750" lvl="1" eaLnBrk="1" hangingPunct="1"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ru-RU" altLang="ru-RU" sz="1800" dirty="0" smtClean="0">
                <a:latin typeface="Arial" panose="020B0604020202020204" pitchFamily="34" charset="0"/>
              </a:rPr>
              <a:t>процент </a:t>
            </a:r>
            <a:r>
              <a:rPr lang="ru-RU" altLang="ru-RU" sz="1800" dirty="0">
                <a:latin typeface="Arial" panose="020B0604020202020204" pitchFamily="34" charset="0"/>
              </a:rPr>
              <a:t>занятий с использованием современных образовательных технологий, в том числе </a:t>
            </a:r>
            <a:r>
              <a:rPr lang="ru-RU" altLang="ru-RU" sz="1800" dirty="0" smtClean="0">
                <a:latin typeface="Arial" panose="020B0604020202020204" pitchFamily="34" charset="0"/>
              </a:rPr>
              <a:t>информационных, в логике системно-</a:t>
            </a:r>
            <a:r>
              <a:rPr lang="ru-RU" altLang="ru-RU" sz="1800" dirty="0" err="1" smtClean="0">
                <a:latin typeface="Arial" panose="020B0604020202020204" pitchFamily="34" charset="0"/>
              </a:rPr>
              <a:t>деятельностного</a:t>
            </a:r>
            <a:r>
              <a:rPr lang="ru-RU" altLang="ru-RU" sz="1800" dirty="0" smtClean="0">
                <a:latin typeface="Arial" panose="020B0604020202020204" pitchFamily="34" charset="0"/>
              </a:rPr>
              <a:t> подхода.</a:t>
            </a: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14425" y="0"/>
            <a:ext cx="10664825" cy="1173163"/>
          </a:xfrm>
          <a:prstGeom prst="rect">
            <a:avLst/>
          </a:prstGeo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LettericaCompressed"/>
                <a:cs typeface="Tahoma" pitchFamily="34" charset="0"/>
              </a:rPr>
              <a:t>Индикаторы качества </a:t>
            </a: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LettericaCompressed"/>
                <a:cs typeface="Tahoma" pitchFamily="34" charset="0"/>
              </a:rPr>
              <a:t>образовательного процесса </a:t>
            </a:r>
            <a:endParaRPr lang="ru-RU" alt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LettericaCompressed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22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роцесс 6"/>
          <p:cNvSpPr/>
          <p:nvPr/>
        </p:nvSpPr>
        <p:spPr>
          <a:xfrm>
            <a:off x="0" y="0"/>
            <a:ext cx="12192000" cy="1173163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663575" y="1435100"/>
            <a:ext cx="10682288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1" eaLnBrk="1" hangingPunct="1"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ru-RU" altLang="ru-RU" sz="1800" dirty="0" smtClean="0">
                <a:latin typeface="Arial" panose="020B0604020202020204" pitchFamily="34" charset="0"/>
              </a:rPr>
              <a:t>доля </a:t>
            </a:r>
            <a:r>
              <a:rPr lang="ru-RU" altLang="ru-RU" sz="1800" dirty="0">
                <a:latin typeface="Arial" panose="020B0604020202020204" pitchFamily="34" charset="0"/>
              </a:rPr>
              <a:t>обучающихся в общей численности обучающихся на всех </a:t>
            </a:r>
            <a:r>
              <a:rPr lang="ru-RU" altLang="ru-RU" sz="1800" dirty="0" smtClean="0">
                <a:latin typeface="Arial" panose="020B0604020202020204" pitchFamily="34" charset="0"/>
              </a:rPr>
              <a:t>уровнях образования</a:t>
            </a:r>
            <a:r>
              <a:rPr lang="ru-RU" altLang="ru-RU" sz="1800" dirty="0">
                <a:latin typeface="Arial" panose="020B0604020202020204" pitchFamily="34" charset="0"/>
              </a:rPr>
              <a:t>, получивших оценку своих достижений (в том числе с </a:t>
            </a:r>
            <a:r>
              <a:rPr lang="ru-RU" altLang="ru-RU" sz="1800" dirty="0" smtClean="0">
                <a:latin typeface="Arial" panose="020B0604020202020204" pitchFamily="34" charset="0"/>
              </a:rPr>
              <a:t>использованием </a:t>
            </a:r>
            <a:r>
              <a:rPr lang="ru-RU" altLang="ru-RU" sz="1800" dirty="0">
                <a:latin typeface="Arial" panose="020B0604020202020204" pitchFamily="34" charset="0"/>
              </a:rPr>
              <a:t>информационно-коммуникационных технологий) через добровольные и </a:t>
            </a:r>
            <a:r>
              <a:rPr lang="ru-RU" altLang="ru-RU" sz="1800" dirty="0" smtClean="0">
                <a:latin typeface="Arial" panose="020B0604020202020204" pitchFamily="34" charset="0"/>
              </a:rPr>
              <a:t>обязательные </a:t>
            </a:r>
            <a:r>
              <a:rPr lang="ru-RU" altLang="ru-RU" sz="1800" dirty="0">
                <a:latin typeface="Arial" panose="020B0604020202020204" pitchFamily="34" charset="0"/>
              </a:rPr>
              <a:t>процедуры оценивания для построения на основе этого </a:t>
            </a:r>
            <a:r>
              <a:rPr lang="ru-RU" altLang="ru-RU" sz="1800" dirty="0" smtClean="0">
                <a:latin typeface="Arial" panose="020B0604020202020204" pitchFamily="34" charset="0"/>
              </a:rPr>
              <a:t>индивидуальной образовательной </a:t>
            </a:r>
            <a:r>
              <a:rPr lang="ru-RU" altLang="ru-RU" sz="1800" dirty="0">
                <a:latin typeface="Arial" panose="020B0604020202020204" pitchFamily="34" charset="0"/>
              </a:rPr>
              <a:t>траектории, способствующей социализации личности;</a:t>
            </a:r>
          </a:p>
          <a:p>
            <a:pPr marL="285750" lvl="1" eaLnBrk="1" hangingPunct="1"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ru-RU" altLang="ru-RU" sz="1800" dirty="0" smtClean="0">
                <a:latin typeface="Arial" panose="020B0604020202020204" pitchFamily="34" charset="0"/>
              </a:rPr>
              <a:t>процент </a:t>
            </a:r>
            <a:r>
              <a:rPr lang="ru-RU" altLang="ru-RU" sz="1800" dirty="0">
                <a:latin typeface="Arial" panose="020B0604020202020204" pitchFamily="34" charset="0"/>
              </a:rPr>
              <a:t>учащихся, имеющих собственный индивидуальный прогресс </a:t>
            </a:r>
            <a:r>
              <a:rPr lang="ru-RU" altLang="ru-RU" sz="1800" dirty="0" smtClean="0">
                <a:latin typeface="Arial" panose="020B0604020202020204" pitchFamily="34" charset="0"/>
              </a:rPr>
              <a:t>в образовании;</a:t>
            </a:r>
            <a:endParaRPr lang="ru-RU" altLang="ru-RU" sz="1800" dirty="0">
              <a:latin typeface="Arial" panose="020B0604020202020204" pitchFamily="34" charset="0"/>
            </a:endParaRPr>
          </a:p>
          <a:p>
            <a:pPr marL="285750" lvl="1" eaLnBrk="1" hangingPunct="1"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ru-RU" altLang="ru-RU" sz="1800" dirty="0" smtClean="0">
                <a:latin typeface="Arial" panose="020B0604020202020204" pitchFamily="34" charset="0"/>
              </a:rPr>
              <a:t>промежуточные </a:t>
            </a:r>
            <a:r>
              <a:rPr lang="ru-RU" altLang="ru-RU" sz="1800" dirty="0">
                <a:latin typeface="Arial" panose="020B0604020202020204" pitchFamily="34" charset="0"/>
              </a:rPr>
              <a:t>и итоговые когнитивные (учебные) достижения учащихся;</a:t>
            </a:r>
          </a:p>
          <a:p>
            <a:pPr marL="285750" lvl="1" eaLnBrk="1" hangingPunct="1"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ru-RU" altLang="ru-RU" sz="1800" dirty="0" err="1" smtClean="0">
                <a:latin typeface="Arial" panose="020B0604020202020204" pitchFamily="34" charset="0"/>
              </a:rPr>
              <a:t>внеучебные</a:t>
            </a:r>
            <a:r>
              <a:rPr lang="ru-RU" altLang="ru-RU" sz="1800" dirty="0" smtClean="0">
                <a:latin typeface="Arial" panose="020B0604020202020204" pitchFamily="34" charset="0"/>
              </a:rPr>
              <a:t> </a:t>
            </a:r>
            <a:r>
              <a:rPr lang="ru-RU" altLang="ru-RU" sz="1800" dirty="0">
                <a:latin typeface="Arial" panose="020B0604020202020204" pitchFamily="34" charset="0"/>
              </a:rPr>
              <a:t>достижения, их соотношение в оценке деятельности детей (</a:t>
            </a:r>
            <a:r>
              <a:rPr lang="ru-RU" altLang="ru-RU" sz="1800" dirty="0" smtClean="0">
                <a:latin typeface="Arial" panose="020B0604020202020204" pitchFamily="34" charset="0"/>
              </a:rPr>
              <a:t>по уровням образования</a:t>
            </a:r>
            <a:r>
              <a:rPr lang="ru-RU" altLang="ru-RU" sz="1800" dirty="0">
                <a:latin typeface="Arial" panose="020B0604020202020204" pitchFamily="34" charset="0"/>
              </a:rPr>
              <a:t>);</a:t>
            </a:r>
          </a:p>
          <a:p>
            <a:pPr marL="285750" lvl="1" eaLnBrk="1" hangingPunct="1"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ru-RU" altLang="ru-RU" sz="1800" dirty="0" smtClean="0">
                <a:latin typeface="Arial" panose="020B0604020202020204" pitchFamily="34" charset="0"/>
              </a:rPr>
              <a:t>процент </a:t>
            </a:r>
            <a:r>
              <a:rPr lang="ru-RU" altLang="ru-RU" sz="1800" dirty="0">
                <a:latin typeface="Arial" panose="020B0604020202020204" pitchFamily="34" charset="0"/>
              </a:rPr>
              <a:t>второгодников, отсева;</a:t>
            </a:r>
          </a:p>
          <a:p>
            <a:pPr marL="285750" lvl="1" eaLnBrk="1" hangingPunct="1"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ru-RU" altLang="ru-RU" sz="1800" dirty="0" smtClean="0">
                <a:latin typeface="Arial" panose="020B0604020202020204" pitchFamily="34" charset="0"/>
              </a:rPr>
              <a:t>процент </a:t>
            </a:r>
            <a:r>
              <a:rPr lang="ru-RU" altLang="ru-RU" sz="1800" dirty="0">
                <a:latin typeface="Arial" panose="020B0604020202020204" pitchFamily="34" charset="0"/>
              </a:rPr>
              <a:t>детей, </a:t>
            </a:r>
            <a:r>
              <a:rPr lang="ru-RU" altLang="ru-RU" sz="1800" dirty="0" smtClean="0">
                <a:latin typeface="Arial" panose="020B0604020202020204" pitchFamily="34" charset="0"/>
              </a:rPr>
              <a:t>перешедших на следующий уровень образования.</a:t>
            </a: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14425" y="0"/>
            <a:ext cx="10664825" cy="1173163"/>
          </a:xfrm>
          <a:prstGeom prst="rect">
            <a:avLst/>
          </a:prstGeo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LettericaCompressed"/>
                <a:cs typeface="Tahoma" pitchFamily="34" charset="0"/>
              </a:rPr>
              <a:t>Индикаторы результатов учебной деятельности </a:t>
            </a:r>
            <a:endParaRPr lang="ru-RU" alt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LettericaCompressed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04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роцесс 6"/>
          <p:cNvSpPr/>
          <p:nvPr/>
        </p:nvSpPr>
        <p:spPr>
          <a:xfrm>
            <a:off x="0" y="0"/>
            <a:ext cx="12192000" cy="1173163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663575" y="1435100"/>
            <a:ext cx="1068228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1" eaLnBrk="1" hangingPunct="1"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ru-RU" altLang="ru-RU" sz="1800" dirty="0" smtClean="0">
                <a:latin typeface="Arial" panose="020B0604020202020204" pitchFamily="34" charset="0"/>
              </a:rPr>
              <a:t>доля </a:t>
            </a:r>
            <a:r>
              <a:rPr lang="ru-RU" altLang="ru-RU" sz="1800" dirty="0">
                <a:latin typeface="Arial" panose="020B0604020202020204" pitchFamily="34" charset="0"/>
              </a:rPr>
              <a:t>учителей, прошедших обучение по моделям повышения </a:t>
            </a:r>
            <a:r>
              <a:rPr lang="ru-RU" altLang="ru-RU" sz="1800" dirty="0" smtClean="0">
                <a:latin typeface="Arial" panose="020B0604020202020204" pitchFamily="34" charset="0"/>
              </a:rPr>
              <a:t>квалификации </a:t>
            </a:r>
            <a:r>
              <a:rPr lang="ru-RU" altLang="ru-RU" sz="1800" dirty="0">
                <a:latin typeface="Arial" panose="020B0604020202020204" pitchFamily="34" charset="0"/>
              </a:rPr>
              <a:t>и имевших возможность выбора программ обучения, в общей численности учителей;</a:t>
            </a:r>
          </a:p>
          <a:p>
            <a:pPr marL="285750" lvl="1" eaLnBrk="1" hangingPunct="1"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ru-RU" altLang="ru-RU" sz="1800" dirty="0" smtClean="0">
                <a:latin typeface="Arial" panose="020B0604020202020204" pitchFamily="34" charset="0"/>
              </a:rPr>
              <a:t>рост </a:t>
            </a:r>
            <a:r>
              <a:rPr lang="ru-RU" altLang="ru-RU" sz="1800" dirty="0">
                <a:latin typeface="Arial" panose="020B0604020202020204" pitchFamily="34" charset="0"/>
              </a:rPr>
              <a:t>обеспеченности </a:t>
            </a:r>
            <a:r>
              <a:rPr lang="ru-RU" altLang="ru-RU" sz="1800" dirty="0" smtClean="0">
                <a:latin typeface="Arial" panose="020B0604020202020204" pitchFamily="34" charset="0"/>
              </a:rPr>
              <a:t>учебно-лабораторным оборудованием по </a:t>
            </a:r>
            <a:r>
              <a:rPr lang="ru-RU" altLang="ru-RU" sz="1800" dirty="0">
                <a:latin typeface="Arial" panose="020B0604020202020204" pitchFamily="34" charset="0"/>
              </a:rPr>
              <a:t>нормативу на одного учащегося;</a:t>
            </a:r>
          </a:p>
          <a:p>
            <a:pPr marL="285750" lvl="1" eaLnBrk="1" hangingPunct="1"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ru-RU" altLang="ru-RU" sz="1800" dirty="0" smtClean="0">
                <a:latin typeface="Arial" panose="020B0604020202020204" pitchFamily="34" charset="0"/>
              </a:rPr>
              <a:t>доля </a:t>
            </a:r>
            <a:r>
              <a:rPr lang="ru-RU" altLang="ru-RU" sz="1800" dirty="0">
                <a:latin typeface="Arial" panose="020B0604020202020204" pitchFamily="34" charset="0"/>
              </a:rPr>
              <a:t>преподавателей, участвующих в </a:t>
            </a:r>
            <a:r>
              <a:rPr lang="ru-RU" altLang="ru-RU" sz="1800" dirty="0" smtClean="0">
                <a:latin typeface="Arial" panose="020B0604020202020204" pitchFamily="34" charset="0"/>
              </a:rPr>
              <a:t>сетевом </a:t>
            </a:r>
            <a:r>
              <a:rPr lang="ru-RU" altLang="ru-RU" sz="1800" dirty="0">
                <a:latin typeface="Arial" panose="020B0604020202020204" pitchFamily="34" charset="0"/>
              </a:rPr>
              <a:t>взаимодействии и имеющих возможность </a:t>
            </a:r>
            <a:r>
              <a:rPr lang="ru-RU" altLang="ru-RU" sz="1800" dirty="0" smtClean="0">
                <a:latin typeface="Arial" panose="020B0604020202020204" pitchFamily="34" charset="0"/>
              </a:rPr>
              <a:t>организовать исследования обучающихся на </a:t>
            </a:r>
            <a:r>
              <a:rPr lang="ru-RU" altLang="ru-RU" sz="1800" dirty="0">
                <a:latin typeface="Arial" panose="020B0604020202020204" pitchFamily="34" charset="0"/>
              </a:rPr>
              <a:t>базе других </a:t>
            </a:r>
            <a:r>
              <a:rPr lang="ru-RU" altLang="ru-RU" sz="1800" dirty="0" smtClean="0">
                <a:latin typeface="Arial" panose="020B0604020202020204" pitchFamily="34" charset="0"/>
              </a:rPr>
              <a:t>учреждений.</a:t>
            </a: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14425" y="0"/>
            <a:ext cx="10664825" cy="1173163"/>
          </a:xfrm>
          <a:prstGeom prst="rect">
            <a:avLst/>
          </a:prstGeo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LettericaCompressed"/>
                <a:cs typeface="Tahoma" pitchFamily="34" charset="0"/>
              </a:rPr>
              <a:t>Индикаторы условий и </a:t>
            </a: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LettericaCompressed"/>
                <a:cs typeface="Tahoma" pitchFamily="34" charset="0"/>
              </a:rPr>
              <a:t>ресурсов</a:t>
            </a:r>
          </a:p>
        </p:txBody>
      </p:sp>
    </p:spTree>
    <p:extLst>
      <p:ext uri="{BB962C8B-B14F-4D97-AF65-F5344CB8AC3E}">
        <p14:creationId xmlns:p14="http://schemas.microsoft.com/office/powerpoint/2010/main" val="55409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3831</TotalTime>
  <Words>1075</Words>
  <Application>Microsoft Office PowerPoint</Application>
  <PresentationFormat>Произвольный</PresentationFormat>
  <Paragraphs>137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Модель системы оценки качества образовательных результатов обучающихся МБОУ “СОШ №176”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Инга</dc:creator>
  <cp:lastModifiedBy>Давыдова Инга Владимировна</cp:lastModifiedBy>
  <cp:revision>259</cp:revision>
  <dcterms:created xsi:type="dcterms:W3CDTF">2013-12-03T11:01:44Z</dcterms:created>
  <dcterms:modified xsi:type="dcterms:W3CDTF">2017-04-25T03:28:38Z</dcterms:modified>
</cp:coreProperties>
</file>