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365" r:id="rId3"/>
    <p:sldId id="425" r:id="rId4"/>
    <p:sldId id="402" r:id="rId5"/>
    <p:sldId id="396" r:id="rId6"/>
    <p:sldId id="401" r:id="rId7"/>
    <p:sldId id="404" r:id="rId8"/>
    <p:sldId id="403" r:id="rId9"/>
    <p:sldId id="400" r:id="rId10"/>
    <p:sldId id="411" r:id="rId11"/>
    <p:sldId id="324" r:id="rId12"/>
    <p:sldId id="326" r:id="rId13"/>
    <p:sldId id="413" r:id="rId14"/>
    <p:sldId id="415" r:id="rId15"/>
    <p:sldId id="337" r:id="rId16"/>
    <p:sldId id="417" r:id="rId17"/>
    <p:sldId id="419" r:id="rId18"/>
    <p:sldId id="345" r:id="rId19"/>
    <p:sldId id="346" r:id="rId20"/>
    <p:sldId id="426" r:id="rId21"/>
    <p:sldId id="305" r:id="rId22"/>
    <p:sldId id="369" r:id="rId23"/>
    <p:sldId id="398" r:id="rId24"/>
    <p:sldId id="372" r:id="rId25"/>
    <p:sldId id="379" r:id="rId26"/>
    <p:sldId id="378" r:id="rId27"/>
    <p:sldId id="420" r:id="rId28"/>
    <p:sldId id="390" r:id="rId29"/>
    <p:sldId id="367" r:id="rId30"/>
    <p:sldId id="370" r:id="rId31"/>
    <p:sldId id="314" r:id="rId32"/>
    <p:sldId id="377" r:id="rId33"/>
    <p:sldId id="374" r:id="rId34"/>
    <p:sldId id="381" r:id="rId35"/>
    <p:sldId id="382" r:id="rId36"/>
    <p:sldId id="388" r:id="rId37"/>
    <p:sldId id="387" r:id="rId38"/>
    <p:sldId id="383" r:id="rId39"/>
    <p:sldId id="375" r:id="rId40"/>
    <p:sldId id="384" r:id="rId41"/>
    <p:sldId id="386" r:id="rId42"/>
    <p:sldId id="389" r:id="rId43"/>
    <p:sldId id="299" r:id="rId44"/>
    <p:sldId id="423" r:id="rId4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36" autoAdjust="0"/>
  </p:normalViewPr>
  <p:slideViewPr>
    <p:cSldViewPr>
      <p:cViewPr>
        <p:scale>
          <a:sx n="77" d="100"/>
          <a:sy n="77" d="100"/>
        </p:scale>
        <p:origin x="-610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EA63EDD2-7AC4-45AD-8C3F-FF93B1390D7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284DE8C6-FEAF-4111-98A1-23C7222A9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1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DED715-E8EA-455C-96F3-E4E8C12E5EC5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44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438B-9743-4501-91E7-B45BBB1FF9DC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131F-FF65-45EF-8EAA-B17E01589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ko24.ru/" TargetMode="External"/><Relationship Id="rId3" Type="http://schemas.openxmlformats.org/officeDocument/2006/relationships/hyperlink" Target="http://obrnadzor.gov.ru/" TargetMode="External"/><Relationship Id="rId7" Type="http://schemas.openxmlformats.org/officeDocument/2006/relationships/hyperlink" Target="http://www.fipi.ru/oge-i-gve-9/gve-9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pi.ru/oge-i-gve-9" TargetMode="External"/><Relationship Id="rId5" Type="http://schemas.openxmlformats.org/officeDocument/2006/relationships/hyperlink" Target="http://gia.edu.ru/ru/" TargetMode="External"/><Relationship Id="rId10" Type="http://schemas.openxmlformats.org/officeDocument/2006/relationships/hyperlink" Target="https://rus-oge.sdamgia.ru/" TargetMode="External"/><Relationship Id="rId4" Type="http://schemas.openxmlformats.org/officeDocument/2006/relationships/hyperlink" Target="http://www.fipi.ru/content/otkrytyy-bank-zadaniy-oge" TargetMode="External"/><Relationship Id="rId9" Type="http://schemas.openxmlformats.org/officeDocument/2006/relationships/hyperlink" Target="http://www.eduzgr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5;&#1043;&#1069;-2020.%20&#1057;&#1086;&#1074;&#1077;&#1090;&#1099;%20&#1074;&#1099;&#1087;&#1091;&#1089;&#1082;&#1085;&#1080;&#1082;&#1091;.mp4" TargetMode="External"/><Relationship Id="rId2" Type="http://schemas.openxmlformats.org/officeDocument/2006/relationships/hyperlink" Target="&#1045;&#1043;&#1069;-2020.%20&#1057;&#1086;&#1074;&#1077;&#1090;&#1099;%20&#1088;&#1086;&#1076;&#1080;&#1090;&#1077;&#1083;&#1103;&#1084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855"/>
            <a:ext cx="8568952" cy="639648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</a:p>
          <a:p>
            <a:pPr algn="ctr">
              <a:buNone/>
            </a:pPr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 по образовательным программам основного общего образования  в 2020 году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02125" indent="0">
              <a:buNone/>
              <a:tabLst>
                <a:tab pos="4754563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02125" indent="0">
              <a:buNone/>
              <a:tabLst>
                <a:tab pos="4754563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02125" indent="0">
              <a:buNone/>
              <a:tabLst>
                <a:tab pos="4754563" algn="l"/>
              </a:tabLs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02125" indent="0">
              <a:buNone/>
              <a:tabLst>
                <a:tab pos="4754563" algn="l"/>
              </a:tabLs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02125" indent="0">
              <a:buNone/>
              <a:tabLst>
                <a:tab pos="4754563" algn="l"/>
              </a:tabLs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02125" indent="0">
              <a:buNone/>
              <a:tabLst>
                <a:tab pos="4754563" algn="l"/>
              </a:tabLs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://www.fipi.ru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obrnadzor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gov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банк заданий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www.fipi.ru/content/otkrytyy-bank-zadaniy-oge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 портал ГИА 9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://gia.edu.ru/ru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Тренировочные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сборники для подготовки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ГИА-2019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www.fipi.ru/oge-i-gve-9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ГВЭ-9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www.fipi.ru/oge-i-gve-9/gve-9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Официальный сайт ЦОКО г. Красноярска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://coko24.ru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Официальные сайт Управления образования Администрации ЗАТО                 г. Зеленогорска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http://www.eduzgr.ru/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портал для подготовки к экзаменам Решу ОГЭ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10"/>
              </a:rPr>
              <a:t>https://rus-oge.sdamgia.ru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оперативная официальная информация, демоверсии, открытый банк заданий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ОГЭ, ГВЭ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Screenshot-2017-10-17 Федеральный институт педагогических измерени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ма\Desktop\Screenshot-2017-10-17 Федеральный институт педагогических измерени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ма\Desktop\Screenshot-2017-10-17 Федеральный институт педагогических измере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ма\Desktop\Screenshot-2017-10-17 Федеральный институт педагогических измерени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76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9169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ма\Desktop\Screenshot-2017-10-18 РЕШУ ОГЭ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6425" cy="13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19267"/>
          <a:stretch/>
        </p:blipFill>
        <p:spPr>
          <a:xfrm>
            <a:off x="-14246" y="0"/>
            <a:ext cx="9194758" cy="6858000"/>
          </a:xfrm>
        </p:spPr>
      </p:pic>
    </p:spTree>
    <p:extLst>
      <p:ext uri="{BB962C8B-B14F-4D97-AF65-F5344CB8AC3E}">
        <p14:creationId xmlns:p14="http://schemas.microsoft.com/office/powerpoint/2010/main" val="3899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-4702"/>
            <a:ext cx="7360329" cy="68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бояться –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надо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готовиться!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экзамене зависит не только и не столько от уровня знаний, сколько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способности справиться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волнением,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сосредоточиться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мобилизоваться,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рассчитать силы.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Существуют два основных варианта реакции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стресс.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активизация, мобилизация, концентрация всех усилий. В этом случае сохраняется способность спокойно и адекватно оценивать вопросы и задания, соотносить их со своими знаниями, а также объективно относиться к возникающим трудностям.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второго варианта характерны растерянность, страх неудачи, паника. Тогда теряется способность адекватно реагировать, при этом хорошо сдать экзамены сложно даже тем, кто знает материал.</a:t>
            </a:r>
          </a:p>
          <a:p>
            <a:pPr marL="0" indent="179388" algn="just" fontAlgn="base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  <a:hlinkClick r:id="rId2" action="ppaction://hlinkfile"/>
              </a:rPr>
              <a:t>Для родителей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179388" algn="just" fontAlgn="base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  <a:hlinkClick r:id="rId3" action="ppaction://hlinkfile"/>
              </a:rPr>
              <a:t>Для детей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МБОУ «СОШ № 176»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800" dirty="0" smtClean="0"/>
              <a:t>школа176.рф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2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-387424"/>
            <a:ext cx="7897812" cy="10926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аттестация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980728"/>
            <a:ext cx="875020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ГИА по ОП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Министерства просвещения РФ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07.11.2018 № 189/1513)</a:t>
            </a:r>
          </a:p>
          <a:p>
            <a:pPr algn="just">
              <a:spcAft>
                <a:spcPts val="60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определяет: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проведения ГИА; 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участников;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к использованию средств обучения и воспитания, средств связи при проведении ГИА; 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требования, предъявляемые к лицам, привлекаемым к проведению ГИА;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проверки экзаменационных работ; 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подачи и рассмотрения апелляций, изменения и/или) аннулирования результатов ГИА. </a:t>
            </a: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информируют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 и их родителей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 сроках, местах и порядке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об основаниях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из ППЭ,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видеозаписи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 порядке подачи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апелляций о нарушении настоящего Порядка и о несогласии                  с выставленными баллами;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времени и месте ознакомления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ГИА,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 результатах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ГИА, полученных участниками ГИА.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6" y="-171400"/>
            <a:ext cx="892899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340768"/>
            <a:ext cx="892899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11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ГИА допускаются обучающиеся,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академической задолженности,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3" indent="-93663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 объеме выполнившие учебный план или индивидуальный учебный план (имеющие годовые отметки по всем учебным предметам учебного плана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удовлетворительных),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663" indent="-93663"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итоговое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по русскому языку.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 СОБЕСЕДОВАНИЯ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44562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допуска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текстам, темам и заданиям , сформированным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часовым поясам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итоговом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собеседовании подают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не позднее чем за две недели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проведения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ноября)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организации, в которых обучающиеся осваивают образовательные программы ООО.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итогового собеседования по русскому языку увеличивается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ответов участников итогового собеседования по русскому языку завершается не позднее чем через пять календарных дней с даты его проведения.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является «зачет»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 СОБЕСЕДОВАНИЯ ПО РУССКОМУ ЯЗЫКУ в дополнительные сроки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итоговому  собеседованию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в текущем учебном году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рабочая среда марта, первый рабочий понедельник мая):</a:t>
            </a:r>
          </a:p>
          <a:p>
            <a:pPr marL="0" indent="0">
              <a:buNone/>
              <a:tabLst>
                <a:tab pos="1778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обучающиеся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экстерны, получившие по итоговому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собеседованию по русскому языку неудовлетворительный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(«незачет»);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7780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явившиеся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итоговое собеседование по русскому языку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(болезнь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иные обстоятельства),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не завершившие итоговое собеседование по русскому языку по уважительным причинам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(болезнь или иные обстоятельства),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5" y="-243408"/>
            <a:ext cx="892899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формы сдачи экзаменов, подача заявления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47" y="1196752"/>
            <a:ext cx="892899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6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сдачи ГИА: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основной государственный экзамен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государственный выпускной экзамен (перечень категорий, сдающих в данной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установлен в п. 6б)</a:t>
            </a:r>
          </a:p>
          <a:p>
            <a:pPr marL="0" indent="0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12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об участии в  ГИА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 включительно.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учебные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(формы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сроки участия в ГИА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вправе изменить перечень предметов экзаменов, а также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и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ГИА  только при наличии уважительных причин (болезни или иных обстоятельств), подтвержденных документально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подаются не позднее чем за 2 недели до начала соответствующего экзамена.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5" y="-243408"/>
            <a:ext cx="892899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формы сдачи экзаменов, подача заявления для лиц с ОВЗ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5" y="920484"/>
            <a:ext cx="8928992" cy="597666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п.10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лиц с ОВЗ ГИА по отдельным учебным предметам по их желанию может проводится в форме ОГЭ. При этом допускается сочетание форм ГИА ( ОГЭ и ГВЭ). </a:t>
            </a:r>
          </a:p>
          <a:p>
            <a:pPr marL="0" indent="0" algn="just">
              <a:buNone/>
            </a:pPr>
            <a:endParaRPr lang="ru-RU" sz="1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п.15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проходящие ГИА только по обязательным учебным предметам, вправе дополнить указанный перечень учебных предметов для прохождения ГИА. В этом случае участники ГИА не позднее чем за две недели до начала соответствующего экзамена  подают заявления в ГЭК о дополнении перечня учебных предметов, по которым они планируют пройти ГИА.</a:t>
            </a:r>
          </a:p>
          <a:p>
            <a:pPr marL="0" indent="0" algn="just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п.13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с ОВЗ при подаче заявления предъявляют копию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ПМПК, а участники ГИА-дети-инвалиды и инвалиды - оригинал</a:t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заверенную копию справки, подтверждающей факт установления инвалидности,                     а также копию рекомендаций ПМПК в случаях, предусмотренных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44.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СРОК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ДЕЙСТВИЯ!!!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1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Сдача ГИА обучающимися с ОВЗ,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детьми-инвалидами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инвалидами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43000"/>
            <a:ext cx="856895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участников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ОВЗ (при предъявлении копии рекомендации ПМПК), детей-инвалидов, инвалидов (при предъявлении подтверждающей справки) создаются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следующие условия: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•проведение ГВЭ в устной форме;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•увеличение продолжительности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1,5 ч., («Говорение» – на 30 мин.);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•организация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перерывов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проведения лечебных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профилактических мероприятий;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•беспрепятственный доступ в аудитории, туалетные и иные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помещения, а также их пребывание в указанных помещениях;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Специальные условия (при предъявлении копии рекомендации ПМПК):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•присутствие ассистентов, оказывающих необходимую техническую помощь с учетом состояния здоровья, особенностей психофизического развития и индивидуальных возможностей,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помогающих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занять рабочее место, передвигаться, прочитать задание, перенести ответы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ЭБ для записи ответов;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•использование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ГИА для выполнения заданий необходимых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технических средств;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•оборудование звукоусиливающей аппаратурой, привлечение ассистента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сурдопереводчика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использование шрифта Брайля, увеличенный размер ЭМ, выполнение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письменной работы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компьютере.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Основанием для организации экзамена на дому,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медицинской организации являются заключение мед. организации и рекомендации ПМПК.</a:t>
            </a:r>
          </a:p>
        </p:txBody>
      </p:sp>
    </p:spTree>
    <p:extLst>
      <p:ext uri="{BB962C8B-B14F-4D97-AF65-F5344CB8AC3E}">
        <p14:creationId xmlns:p14="http://schemas.microsoft.com/office/powerpoint/2010/main" val="8739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kern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ГИА (проект  расписания) </a:t>
            </a:r>
            <a:endParaRPr lang="ru-RU" sz="2800" kern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2136" cy="4525963"/>
          </a:xfrm>
        </p:spPr>
        <p:txBody>
          <a:bodyPr>
            <a:normAutofit fontScale="70000" lnSpcReduction="20000"/>
          </a:bodyPr>
          <a:lstStyle/>
          <a:p>
            <a:pPr marL="0" indent="0"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период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16.05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ГИА, не имеющих возможности по уважительным причинам, подтвержденным документально, пройти ГИА в основные сроки).</a:t>
            </a:r>
          </a:p>
          <a:p>
            <a:pPr marL="0" indent="0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22.05 – 30.06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обучающиеся, не имеющие академической задолженности, выполнившие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 за итоговое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по русскому языку).</a:t>
            </a:r>
          </a:p>
          <a:p>
            <a:pPr marL="0" indent="0"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период (сентябрьский)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07.09 – 21.09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участники ГИА, не прошедшие ГИА или получившие на ГИА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 результаты более чем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 учебным предметам,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 повторно неудовлетворительный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или двум  учебным предметам в резервные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сроки)</a:t>
            </a:r>
          </a:p>
        </p:txBody>
      </p:sp>
    </p:spTree>
    <p:extLst>
      <p:ext uri="{BB962C8B-B14F-4D97-AF65-F5344CB8AC3E}">
        <p14:creationId xmlns:p14="http://schemas.microsoft.com/office/powerpoint/2010/main" val="39886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Китаева Ольга Петровна, муниципальный координатор ГИА-9.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dirty="0">
                <a:latin typeface="Times New Roman" pitchFamily="18" charset="0"/>
                <a:cs typeface="Times New Roman" pitchFamily="18" charset="0"/>
              </a:rPr>
              <a:t>тел. (39169)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3-51-98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г. Зеленогорск, ул. Набережная, 14,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Ведерникова Любовь Валерьевна, методист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-психолог.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тел. (39169) 3-74-57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г. Зеленогорск, ул. Набережная, 14,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13.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2" y="0"/>
            <a:ext cx="892899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предметов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277" y="836712"/>
            <a:ext cx="8784975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экзамена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учебным предметам: экзамены по русскому языку и математике (далее  -  обязательные предметы), а также экзамены по выбору по двум учебным предметам из числа учебных предметов: физика, химия, биология, литература, география, история, обществознание, иностранные языки, информатика.    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Условием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обучающимися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аттестата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общем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образовании является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успешное прохождение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ГИА-9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4 предметам.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участников с ОВЗ , детей - инвалидов по их желанию ГИА проводится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обязательным предметам.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659" y="4581128"/>
            <a:ext cx="8772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ОСОЗНАННЫЙ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!!!!!</a:t>
            </a:r>
          </a:p>
          <a:p>
            <a:pPr lvl="0" algn="just"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46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Расписание ОГЭ (приказ Министерства просвещения РФ  от 14.11.2019 № 610/1560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822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22, 23 мая - иностранные языки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26 мая  -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история,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физика, биология, химия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29 мая - обществознание, информатика и ИКТ, география, химия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30 мая - обществознание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 июня - русский язык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 июня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литература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информатика и ИКТ, география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9 июня - математика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 июня (резерв) – по всем учебным предметам, кроме русского языка и математики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июня (резерв) - русский язык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23 июня (резерв) – по всем учебным предметам,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кроме русского языка и математики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24 июня (резерв) - математика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25 июня (резерв) - по всем учебным предметам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30 июня (резерв) -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по всем учебным предметам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3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32" y="899592"/>
            <a:ext cx="8507288" cy="4525963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ч. 55 мин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математика, литература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биология, обществознание, история, физика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- 2 ч. 30 мин.: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география, информатика и ИКТ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ч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мин.:</a:t>
            </a: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иностранные языки (включая раздел «Говорение»)</a:t>
            </a:r>
          </a:p>
          <a:p>
            <a:pPr marL="0" indent="0">
              <a:buNone/>
            </a:pPr>
            <a:endParaRPr lang="ru-RU" sz="1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участников экзаменов с ОВЗ (при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предъявлении копии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рекомендации ПМПК),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участников экзаменов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- инвалидов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инвалидов (при предъявлении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справки, подтверждающей инвалидность) продолжительность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экзамена увеличивается на 1,5 часа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исключением ОГЭ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иностранным языкам (раздел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«Говорение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иностранным языкам (раздел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«Говорение») увеличивается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30 минут.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1762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допустимых средств в ППЭ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64096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п.55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 время экзамена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рабочем столе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участника экзамена, помимо экзаменационных материалов, находятся: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или капиллярная ручка с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чернилами черного цвета;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б) документ, удостоверяющий личность;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в) средства обучения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воспитания;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г) лекарства и питание (при необходимости);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д) специальные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технические средства (для лиц, указанных в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п.44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Порядка) (при необходимости);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е) листы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бумаги для черновиков, выданные в ППЭ (за исключением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иностранным языкам (раздел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«Говорение»).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личные вещи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участники экзамена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оставляют в специально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отведенном месте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хранения личных вещей участников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ГИА,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расположенном до входа в ППЭ. </a:t>
            </a:r>
          </a:p>
        </p:txBody>
      </p:sp>
    </p:spTree>
    <p:extLst>
      <p:ext uri="{BB962C8B-B14F-4D97-AF65-F5344CB8AC3E}">
        <p14:creationId xmlns:p14="http://schemas.microsoft.com/office/powerpoint/2010/main" val="33309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допустимых средств в ППЭ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проведении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используются следующие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содержащая справочной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 (далее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линейка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справочные материалы, содержащие основные формулы курса математики;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физике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линейка, непрограммируемый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калькулятор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лабораторное оборудование;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химии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непрограммируемый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калькулятор, периодическая система химических элементов Д.И. Менделеева, таблица растворимости солей, кислот и оснований в воде, электрохимический ряд напряжений и металлов, лабораторное оборудование;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географии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линейка, непрограммируемый калькулятор, географически  атласы для 7, 8 и 9 классов;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орфографический словарь;</a:t>
            </a:r>
          </a:p>
          <a:p>
            <a:pPr marL="88900" indent="-88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литературе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орфографический словарь, полные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тексты художественных произведений, сборники лирики;</a:t>
            </a:r>
          </a:p>
          <a:p>
            <a:pPr marL="88900" indent="-88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биологии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линейка, непрограммируемый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калькулятор.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Непрограммируемый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калькулятор: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обеспечивает выполнение арифметических вычислений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сложение, вычитание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умножение, деление, извлечение корня)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вычисление тригонометрических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функций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arcsin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arccos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не осуществляет функции средства связи, хранилища базы данных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имеет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сетям передачи данных (в том числе к сети «Интернет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день проведения экзамена в ППЭ 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участникам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ГИА 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участникам ГИА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выносить из аудиторий и ППЭ экзаменационные материалы на бумажном или электронном носителях, фотографировать экзаменационные материалы. 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56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допустившие нарушение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настоящего Порядка, удаляются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экзамена. Акт об удалении с экзамена составляется в помещении для руководителя ППЭ                              в присутствии члена ГЭК, руководителя ППЭ, организатора, общественного наблюдателя ( при наличии). Член ГЭК составляет акт об удалении с экзамена                        и удаляет лиц, нарушивших Порядок, из ППЭ. Организатор ставит                                        в соответствующем поле бланка участника ГИА необходимую отметку.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Подача апелляций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п.77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Конфликтная комиссия (КК) принимает в письменной форме апелляции участников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нарушении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настоящего Порядка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(или) о несогласии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выставленными баллами.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п.78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КК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требований настоящего Порядка или неправильным оформлением  экзаменационной работы.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Подача апелляций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80</a:t>
            </a: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нарушении порядка 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соответствующему учебному предмету подается члену ГЭК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покидая  ППЭ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рассматривается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двух рабочих дней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следующих за днем ее поступления в КК.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5583" y="299695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рассмотрении апелляции о нарушении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настоящего Порядка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КК рассматривает апелляцию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выносит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 из решений: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•об отклонении апелляции;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•об удовлетворении апелляции.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удовлетворении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апелляции о  нарушении настоящего Порядка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 экзамена, по процедуре которого была подана апелляция, аннулируется и участнику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предоставляется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сдать экзамен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соответствующему учебному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предмету в иной день, предусмотренный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едиными расписаниями ОГЭ, ГВЭ.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Процедура завершения экзамена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уважительной причине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случае если участник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состоянию здоровья или другим объективным причинам не может завершить выполнение экзаменационной работы, он досрочно покидает аудиторию.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 организаторы сопровождают участника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медицинскому работнику и приглашают члена ГЭК.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согласии участника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досрочно завершить экзамен член ГЭК и медицинский работник составляют акт о досрочном завершении экзамена по объективным причинам. Организатор ставит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соответствующем поле бланка участника ГИА необходимую отметку.</a:t>
            </a:r>
          </a:p>
          <a:p>
            <a:pPr marL="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Повторно допускаются к ГИА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текущем учебном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42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решению председателя ГЭК повторно допускаются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сдаче ГИА 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текущем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учебном году по соответствующему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учебному предмету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резервные сроки: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участники ГИА, получившие на ГИА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неудовлетворительные  результаты  не более чем по двум учебным предметам (кроме участников ГИА, проходящих ГИА только по обязательным учебным предметам);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участники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явившиеся на экзамен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уважительным причинам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(болезнь или иные обстоятельства),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подтвержденным документально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участники ГИА,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завершившие выполнение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экзаменационной работы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уважительным причинам (болезнь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иные обстоятельства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подтвержденным документально;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•участники ГИА,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апелляции которых о нарушении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порядка проведения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ГИА конфликтной комиссией были удовлетворены;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участники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чьи результаты были аннулированы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решению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председателя ГЭК в случае выявления фактов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нарушений настоящего Порядка,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совершенных лицами, указанными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49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настоящего Порядка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или иными (в 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 неустановленными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лицами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бояться –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надо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готовиться!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, подготовленность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приобретенных знаний, навыков, умений, качеств, позволяющих успешно выполнять определенную деятельность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(информированность о правилах поведения на экзамене,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заполнения бланков и т.д.); </a:t>
            </a:r>
          </a:p>
          <a:p>
            <a:pPr lvl="0"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готовность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 lvl="0"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Повторное участие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452438" algn="l"/>
              </a:tabLst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п.76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частникам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ГИА, не прошедшим ГИА или получившим на ГИА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неудовлетворительные результаты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чем по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двум обязательным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учебным предметам,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либо получившим повторно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неудовлетворительный результат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одному или двум учебным предметам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ГИА в резервные сроки, предоставляется право пройти ГИА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соответствующим учебным предметам в дополнительный период, но не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сентября текущего года;</a:t>
            </a:r>
          </a:p>
          <a:p>
            <a:pPr marL="0" indent="354013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проходящим ГИА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по обязательным учебным предметам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 прошедшим ГИА или получившим на ГИА неудовлетворительные результаты  более чем по одному обязательному учебному предмету, либо получившим повторно неудовлетворительный результат по одному из этих предметов на ГИА в резервные сроки, предоставляется право пройти ГИА по соответствующим учебным предметам в дополнительный период, но не ранее 1 сентября текущего года в сроки и формах, устанавливаемых настоящим Порядком.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Сроки и места ознакомления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74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ГИА в течение одного рабочего дня передаются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образовательные организации, а также органы местного самоуправления, осуществляющие управление в сфере образования, учредителям и загранучреждениям для ознакомления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участников ГИА с утвержденными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председателем ГЭК результатами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утвержденными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председателем ГЭК результатами ГИА по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учебному предмету осуществляется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одного рабочего дня со дня их передачи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образовательные организации, а также органы местного самоуправления, осуществляющие управление в сфере образования, учредителям и загранучреждениям. Указанный день считается официальным днем объявления результатов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65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Подача апелляций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4525963"/>
          </a:xfrm>
        </p:spPr>
        <p:txBody>
          <a:bodyPr>
            <a:noAutofit/>
          </a:bodyPr>
          <a:lstStyle/>
          <a:p>
            <a:pPr marL="0" lvl="0" indent="0" algn="just" fontAlgn="base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п.81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несогласии с выставленными баллами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подается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двух рабочих дней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следующих за официальным днем объявления результатов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ГИА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соответствующему учебному предмету. КК рассматривает апелляцию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4 рабочих дней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следующих за днем ее поступления  в КК.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ГИА или их родители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(законные представители) на основании документов, удостоверяющих личность, подают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апелляцию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КК или в образовательную  организацию,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которой они были допущены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ГИА. Руководитель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организации, принявший апелляцию, передает ее в КК в течение одного рабочего дня после её получения.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п.82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рассмотрении апелляции КК запрашивает в РЦОИ, предметной комиссии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распечатанные изображения ЭР, электронные носители, содержащие файлы с цифровой аудиозаписью устных ответов участника, протоколы устных ответов участника, копии протоколов проверки ЭР предметной комиссией, КИМ для проведения ОГЭ, тексты, темы, задания и билеты для проведения ГВЭ участника ГИА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п.82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заседания КК по рассмотрению апелляции КК устанавливает правильность оценивания развёрнутого ответа участника экзамена, подавшего апелляцию. Для этого к рассмотрению апелляции привлекается эксперт по соответствующему учебному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предмету, не проверявший ранее ЭР участника экзамена.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п.83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КК принимает решение об отклонении апелляции и сохранении выставленных баллов либо об удовлетворении апелляции и изменении баллов. При этом в случае удовлетворения апелляции количество ранее выставленных баллов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измениться как в сторону увеличения, так и в сторону уменьшения количества баллов. </a:t>
            </a:r>
          </a:p>
        </p:txBody>
      </p:sp>
    </p:spTree>
    <p:extLst>
      <p:ext uri="{BB962C8B-B14F-4D97-AF65-F5344CB8AC3E}">
        <p14:creationId xmlns:p14="http://schemas.microsoft.com/office/powerpoint/2010/main" val="28629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9087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выставляются итоговые отметки в аттестат за 9 класс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663524" y="2097952"/>
            <a:ext cx="0" cy="936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132096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Итоговые отметки за 9 класс по русскому языку, математике и двум учебным предметам, сдаваемым по выбору обучающегося, определяются как среднее арифметическое годовой и экзаменационной отметок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выпускника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выставляются в аттестат целыми числами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правилами математического округления.</a:t>
            </a:r>
          </a:p>
          <a:p>
            <a:pPr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Итоговые отметки за 9 класс по другим учебным предметам выставляются на основе годовой отметки выпускника за 9 класс.</a:t>
            </a:r>
          </a:p>
        </p:txBody>
      </p:sp>
    </p:spTree>
    <p:extLst>
      <p:ext uri="{BB962C8B-B14F-4D97-AF65-F5344CB8AC3E}">
        <p14:creationId xmlns:p14="http://schemas.microsoft.com/office/powerpoint/2010/main" val="13225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525963"/>
          </a:xfrm>
        </p:spPr>
        <p:txBody>
          <a:bodyPr>
            <a:normAutofit lnSpcReduction="10000"/>
          </a:bodyPr>
          <a:lstStyle/>
          <a:p>
            <a:pPr marL="0" indent="354013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Аттестат об основном общем образовании и приложение к нему выдаются лицам, завершившим обучение по образовательным программам основного общего образования и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 прошедшим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государственную итоговую аттестацию, (набравшим по сдаваемым учебным предметам минимальное количество первичных баллов).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3556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Аттестат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основном общем образовании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отличием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приложение                      к нему выдаются выпускникам 9 класса, завершившим обучение по образовательным программам основного общего образования,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успешно прошедшим государственную итоговую аттестацию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(набравшим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сдаваемым учебным предметам минимальное количество первичных баллов, без учета результатов, полученных при прохождении повторной ГИА), и имеющим итоговые отметки «отлично» по всем учебным предметам учебного плана,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изучавшимся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уровне основного общего образования.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выдается аттестат за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 класс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91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ребенок волнуется!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024" y="1772816"/>
            <a:ext cx="8784976" cy="5472608"/>
          </a:xfrm>
        </p:spPr>
        <p:txBody>
          <a:bodyPr>
            <a:normAutofit/>
          </a:bodyPr>
          <a:lstStyle/>
          <a:p>
            <a:pPr marL="0" indent="265113" algn="just">
              <a:spcBef>
                <a:spcPts val="0"/>
              </a:spcBef>
              <a:tabLst>
                <a:tab pos="357188" algn="l"/>
                <a:tab pos="447675" algn="l"/>
                <a:tab pos="1000125" algn="l"/>
              </a:tabLs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Сомневается в своих знаниях, не уверен, что достаточно подготовлен.</a:t>
            </a:r>
          </a:p>
          <a:p>
            <a:pPr marL="0" indent="265113" algn="just">
              <a:spcBef>
                <a:spcPts val="0"/>
              </a:spcBef>
              <a:tabLst>
                <a:tab pos="357188" algn="l"/>
                <a:tab pos="447675" algn="l"/>
                <a:tab pos="1000125" algn="l"/>
              </a:tabLs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Сомневается в собственных способностях: памяти, умении анализировать, концентрироваться на задании.</a:t>
            </a:r>
          </a:p>
          <a:p>
            <a:pPr marL="0" indent="265113" algn="just">
              <a:spcBef>
                <a:spcPts val="0"/>
              </a:spcBef>
              <a:tabLst>
                <a:tab pos="357188" algn="l"/>
                <a:tab pos="447675" algn="l"/>
                <a:tab pos="1000125" algn="l"/>
              </a:tabLs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Испытывает страх перед экзаменом в силу личностных особенностей (тревожности, неуверенности в себе, медленного темпа, длительного врабатывания, повышенной утомляемости, сниженной работоспособности).</a:t>
            </a:r>
          </a:p>
          <a:p>
            <a:pPr marL="0" indent="265113" algn="just">
              <a:spcBef>
                <a:spcPts val="0"/>
              </a:spcBef>
              <a:tabLst>
                <a:tab pos="357188" algn="l"/>
                <a:tab pos="447675" algn="l"/>
                <a:tab pos="1000125" algn="l"/>
              </a:tabLs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Боится незнакомой ситуации ( ситуации неопределенности и ограниченности во времени).</a:t>
            </a:r>
          </a:p>
          <a:p>
            <a:pPr marL="0" indent="265113" algn="just">
              <a:spcBef>
                <a:spcPts val="0"/>
              </a:spcBef>
              <a:tabLst>
                <a:tab pos="357188" algn="l"/>
                <a:tab pos="447675" algn="l"/>
                <a:tab pos="1000125" algn="l"/>
              </a:tabLs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Испытывает повышенную ответственность перед родителями и педагогами.</a:t>
            </a:r>
          </a:p>
          <a:p>
            <a:pPr marL="0" lvl="0" indent="0" algn="just"/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могут помочь родители в  период подготовки к экзаменам?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5472608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Собрать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полную информацию о процедуре проведения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ГИА 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его особенностях и «подводных камнях», заранее обсудить всю имеющуюся информацию с ребенком.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сформировать правильное отношение к экзаменам — как к важному и ответственному делу, но лишь части учебного процесса школьника, а не чему-то особенному.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Определить, в какой помощи нуждается ребенок. Обсудить, какие предметы кажутся ему наиболее сложными, почему?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Обсудить вопрос о пользе и вреде письменных заметок и использования телефона на экзамене.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Создать комфортные условия (удобное рабочее место, питание, эмоциональный микроклимат в доме).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Помочь  не только в словах, но и на деле (совместные усилия в подготовке, ознакомить с методикой подготовки к экзаменам).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Позволить самому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выбрать удобный ему режим подготовки, не навязывать свои представления, если в этом нет потребности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запугивать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не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напоминать 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и ответственности предстоящих экзаменов. Независимо от результата экзамена,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он (она) - самый(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любимый(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 что все у него (неё) в жизни получится! </a:t>
            </a:r>
          </a:p>
          <a:p>
            <a:pPr algn="just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4178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могут помочь родители в  период подготовки к экзаменам?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64" y="1052736"/>
            <a:ext cx="8928992" cy="5472608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Помочь эффективно распорядиться временем и силами для подготовки к экзаменам (распределить предметы (темы) по дням, приучать во время тренировки по тестовым  заданиям ориентироваться во времени и уметь его распределять).</a:t>
            </a:r>
          </a:p>
          <a:p>
            <a:pPr algn="just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Помочь систематизировать информацию, выделить сильные и слабые места в подготовке.</a:t>
            </a:r>
          </a:p>
          <a:p>
            <a:pPr algn="just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Следить, чтобы было достаточно времени на пассивный и активный отдых ( хобби, прогулка, сон, занятия спортом).</a:t>
            </a:r>
          </a:p>
          <a:p>
            <a:pPr algn="just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Обеспечить накануне экзамена полноценный отдых, сон. Последние 12 часов должны уйти на подготовку организма, а не знаний. Сделайте все, чтобы утро перед экзаменом было спокойным.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Провести репетицию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письменного экзамена с помощью вариантов прошлых лет, создав обстановку, максимально близкую к реальной ситуации </a:t>
            </a:r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ГИА. </a:t>
            </a:r>
            <a:endParaRPr lang="ru-RU" sz="7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Поддерживать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, воодушевлять ребенка, верить в его силы, не нагнетать обстановку, в том числе невольно.</a:t>
            </a:r>
          </a:p>
          <a:p>
            <a:pPr algn="just"/>
            <a:r>
              <a:rPr lang="ru-RU" sz="7600" dirty="0" smtClean="0">
                <a:latin typeface="Times New Roman" pitchFamily="18" charset="0"/>
                <a:cs typeface="Times New Roman" pitchFamily="18" charset="0"/>
              </a:rPr>
              <a:t>Согласовать с ребенком  возможный и достаточный результат экзамена, не настраивать только на минимальный или максимальный, но мало достижимый результат. Заранее </a:t>
            </a: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расскажите о возможных вариантах пересдачи, вариантах развития событий в случае не самого лучшего исхода. Да, итоговый экзамен очень важен, но при неудачной сдаче жизнь не остановится.</a:t>
            </a:r>
          </a:p>
          <a:p>
            <a:pPr marL="0" indent="0">
              <a:buNone/>
            </a:pPr>
            <a:r>
              <a:rPr lang="ru-RU" sz="7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Советы и конкретные упражнения по снятию  стресса (для родителей и детей)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Противострессовое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дыхание. Чтобы успокоиться, можно сделать дыхательную гимнастику. Она поможет и взрослым, и детям. На вдохе надуваем живот и делаем медленный выдох.  Выдох должен быть в два раза длиннее, чем вдох. Постараться представить, как с каждым глубоким вдохом и продолжительным выдохом происходит частичное освобождение от стрессового напряжения. Несколько таких вдохов-выдохов помогут снять напряжение, восстановить сердцебиение, убрать зажимы в области груди и уравновесить собственное состояние.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 Минутная релаксация. Расслабить уголки рта,  увлажнить губы (язык пусть свободно лежит во рту). Расслабить плечи. Сосредоточиться на выражении своего лица и положении тела.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 Если позволяют обстоятельства, покинуть помещение, в котором возник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Перейти в другое место, где никого нет, или выйти на улицу, где сможете остаться наедине со своими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мыслями.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оглядеться вокруг и очень медленно и внимательно осмотреть все, что находится вокруг. Мысленно перебрать все детали обстановки, провести своеобразную инвентаризацию. Это отвлекает от стрессового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напряжения.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 Перед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экзаменом аутотренинг: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Я смогу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справиться.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Я учился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хорошо.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Я могу сдать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экзамен.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Я сдам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экзамен.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Я уверен в своих силах. Спокойно».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Экзамен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лишь только часть моей жизни.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умею полностью расслабиться, а потом быстро собраться.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могу управлять своими внутренними ощущениями.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справлюсь с напряжением в любой момент, когда пожелаю.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Чтобы ни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случилось, я сделаю все от меня зависящее, чтобы достичь желаемого.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могут помочь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специалисты школы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период подготовки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экзаменам?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готовность</a:t>
            </a:r>
          </a:p>
          <a:p>
            <a:pPr>
              <a:buClr>
                <a:schemeClr val="tx1"/>
              </a:buClr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кл.часы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совещания, собрания по вопросам ГИА (процедура ГИА, правила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экзамене;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бланков, информирование  о ресурсах Интернет);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стенд, сайт  МБОУ с информацией по ГИА;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тренировке заполнения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пробные школьные, городские  ГИА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различным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 (зам. директора, классные руководители, педагог-психолог).</a:t>
            </a:r>
          </a:p>
          <a:p>
            <a:pPr marL="0" indent="0" algn="just"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</a:p>
          <a:p>
            <a:pPr algn="just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учителей-предметников;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ресурсов дистанционного обучения и ресурсов Интернет для подготовки к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элективные курсы, расширяющие программу базового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консультирование;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 обучающихся, выработка индивидуальных стратегий подготовки к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пункты психологической поддержки;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подготовка в форме спецкурса, элективного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0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3262</Words>
  <Application>Microsoft Office PowerPoint</Application>
  <PresentationFormat>Экран (4:3)</PresentationFormat>
  <Paragraphs>307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Экзаменов не надо бояться – к ним надо готовиться!</vt:lpstr>
      <vt:lpstr>Презентация PowerPoint</vt:lpstr>
      <vt:lpstr>Экзаменов не надо бояться – к ним надо готовиться!</vt:lpstr>
      <vt:lpstr>Почему ребенок волнуется!</vt:lpstr>
      <vt:lpstr>Чем могут помочь родители в  период подготовки к экзаменам?</vt:lpstr>
      <vt:lpstr>Чем могут помочь родители в  период подготовки к экзаменам?</vt:lpstr>
      <vt:lpstr>Советы и конкретные упражнения по снятию  стресса (для родителей и детей) </vt:lpstr>
      <vt:lpstr>Чем могут помочь учителя, специалисты школы  в  период подготовки к экзаменам? </vt:lpstr>
      <vt:lpstr>Нормативные правовые документы,  оперативная официальная информация, демоверсии, открытый банк заданий ОГЭ, ГВЭ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МБОУ «СОШ № 176»</vt:lpstr>
      <vt:lpstr>Презентация PowerPoint</vt:lpstr>
      <vt:lpstr>Образовательные учреждения</vt:lpstr>
      <vt:lpstr>Допуск к ГИА  </vt:lpstr>
      <vt:lpstr> ПРОВЕДЕНИЕ ИТОГОВОГО  СОБЕСЕДОВАНИЯ</vt:lpstr>
      <vt:lpstr> ПРОВЕДЕНИЕ ИТОГОВОГО  СОБЕСЕДОВАНИЯ ПО РУССКОМУ ЯЗЫКУ в дополнительные сроки </vt:lpstr>
      <vt:lpstr>Выбор формы сдачи экзаменов, подача заявления </vt:lpstr>
      <vt:lpstr>Выбор формы сдачи экзаменов, подача заявления для лиц с ОВЗ </vt:lpstr>
      <vt:lpstr>Сдача ГИА обучающимися с ОВЗ,  детьми-инвалидами, инвалидами</vt:lpstr>
      <vt:lpstr>Сроки проведения ГИА (проект  расписания) </vt:lpstr>
      <vt:lpstr>Выбор предметов </vt:lpstr>
      <vt:lpstr>Расписание ОГЭ (приказ Министерства просвещения РФ  от 14.11.2019 № 610/1560</vt:lpstr>
      <vt:lpstr>Продолжительность экзаменов</vt:lpstr>
      <vt:lpstr>Перечень допустимых средств в ППЭ </vt:lpstr>
      <vt:lpstr>Перечень допустимых средств в ППЭ </vt:lpstr>
      <vt:lpstr>В день проведения экзамена в ППЭ запрещается</vt:lpstr>
      <vt:lpstr>Подача апелляций</vt:lpstr>
      <vt:lpstr>Подача апелляций</vt:lpstr>
      <vt:lpstr>Процедура завершения экзамена  по уважительной причине</vt:lpstr>
      <vt:lpstr>Повторно допускаются к ГИА  в текущем учебном году</vt:lpstr>
      <vt:lpstr>Повторное участие в ОГЭ</vt:lpstr>
      <vt:lpstr>Сроки и места ознакомления  с результатами ГИА</vt:lpstr>
      <vt:lpstr>Подача апелляций</vt:lpstr>
      <vt:lpstr> Как выставляются итоговые отметки в аттестат за 9 класс 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Елгина Наталия Юрьевна</dc:creator>
  <cp:lastModifiedBy>Доронина Ольга Александровна</cp:lastModifiedBy>
  <cp:revision>327</cp:revision>
  <cp:lastPrinted>2019-11-08T04:43:55Z</cp:lastPrinted>
  <dcterms:created xsi:type="dcterms:W3CDTF">2016-12-15T03:11:25Z</dcterms:created>
  <dcterms:modified xsi:type="dcterms:W3CDTF">2020-02-20T10:09:35Z</dcterms:modified>
</cp:coreProperties>
</file>