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73" r:id="rId9"/>
    <p:sldId id="274" r:id="rId10"/>
    <p:sldId id="268" r:id="rId11"/>
    <p:sldId id="275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6AC4"/>
    <a:srgbClr val="81B9E7"/>
    <a:srgbClr val="9DE3BE"/>
    <a:srgbClr val="CE78CA"/>
    <a:srgbClr val="D58BD1"/>
    <a:srgbClr val="91DFB6"/>
    <a:srgbClr val="BF51BA"/>
    <a:srgbClr val="D92799"/>
    <a:srgbClr val="E45A9F"/>
    <a:srgbClr val="FD73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024" y="227948"/>
            <a:ext cx="8461950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375" y="1729020"/>
            <a:ext cx="64452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283" y="1112354"/>
            <a:ext cx="613664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vserosolymp.rudn.ru/mm/mpp/" TargetMode="External"/><Relationship Id="rId7" Type="http://schemas.openxmlformats.org/officeDocument/2006/relationships/hyperlink" Target="https://os.mipt.ru/" TargetMode="External"/><Relationship Id="rId2" Type="http://schemas.openxmlformats.org/officeDocument/2006/relationships/hyperlink" Target="https://edu.sirius.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mo.ru/olympiad-tasks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mailto:metodist10@yandex.r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inspektor3@eduzgr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10" Type="http://schemas.openxmlformats.org/officeDocument/2006/relationships/image" Target="../media/image24.png"/><Relationship Id="rId4" Type="http://schemas.openxmlformats.org/officeDocument/2006/relationships/hyperlink" Target="mailto:intellekt24@mail.ru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5;&#1088;&#1072;&#1085;&#1090;&#1099;&#1087;&#1088;&#1077;&#1079;&#1080;&#1076;&#1077;&#1085;&#1090;&#1072;.&#1088;&#1092;/" TargetMode="External"/><Relationship Id="rId4" Type="http://schemas.openxmlformats.org/officeDocument/2006/relationships/hyperlink" Target="https://docs.edu.gov.ru/document/ab8d98da9632502e680a6fc407af88c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019550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14599"/>
              </a:lnSpc>
              <a:spcBef>
                <a:spcPts val="100"/>
              </a:spcBef>
            </a:pP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2021-2022 учебный год</a:t>
            </a:r>
            <a:endParaRPr sz="1600" spc="-1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DF29AC-EFDC-4A35-AC76-F61AB7B5F3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5210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E03008-0BD9-4B37-960F-66C619C225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5099" y="15210"/>
            <a:ext cx="647524" cy="6830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F2A68D56-7447-4E37-8E30-483F27F9CC4F}"/>
              </a:ext>
            </a:extLst>
          </p:cNvPr>
          <p:cNvSpPr txBox="1">
            <a:spLocks/>
          </p:cNvSpPr>
          <p:nvPr/>
        </p:nvSpPr>
        <p:spPr>
          <a:xfrm>
            <a:off x="2362200" y="3740306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430" marR="5080">
              <a:lnSpc>
                <a:spcPct val="114599"/>
              </a:lnSpc>
              <a:spcBef>
                <a:spcPts val="100"/>
              </a:spcBef>
            </a:pPr>
            <a:r>
              <a:rPr lang="ru-RU" sz="16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3" y="277558"/>
            <a:ext cx="67455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45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120" dirty="0">
                <a:solidFill>
                  <a:schemeClr val="tx1"/>
                </a:solidFill>
                <a:latin typeface="Arial Black" panose="020B0A04020102020204" pitchFamily="34" charset="0"/>
              </a:rPr>
              <a:t>ш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ь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21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pc="120" dirty="0">
                <a:solidFill>
                  <a:schemeClr val="tx1"/>
                </a:solidFill>
                <a:latin typeface="Arial Black" panose="020B0A04020102020204" pitchFamily="34" charset="0"/>
              </a:rPr>
              <a:t>олимпиаде</a:t>
            </a:r>
            <a:endParaRPr spc="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99" y="1176719"/>
            <a:ext cx="5063301" cy="456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бразовательного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Сириус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https://edu.sirius.online/#/</a:t>
            </a:r>
            <a: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17" y="1945237"/>
            <a:ext cx="4363720" cy="7085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Материалы ЦПМК по предметам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http://vserosolymp.rudn.ru/mm/mpp/</a:t>
            </a:r>
            <a:endParaRPr lang="ru-RU" spc="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1650" y="892402"/>
            <a:ext cx="2718815" cy="11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E5D91D-315B-4BA8-BD65-5FACB0D6CD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xmlns="" id="{EED2D1B3-5406-483C-974B-058AB46CF193}"/>
              </a:ext>
            </a:extLst>
          </p:cNvPr>
          <p:cNvSpPr txBox="1"/>
          <p:nvPr/>
        </p:nvSpPr>
        <p:spPr>
          <a:xfrm>
            <a:off x="494536" y="2824465"/>
            <a:ext cx="4363720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Задания олимпиады прошлого года:</a:t>
            </a:r>
            <a:endParaRPr lang="ru-RU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https://olympmo.ru/olympiad-tasks.html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8175F192-8CFD-44B0-A7F1-A09D3D5ED131}"/>
              </a:ext>
            </a:extLst>
          </p:cNvPr>
          <p:cNvSpPr txBox="1"/>
          <p:nvPr/>
        </p:nvSpPr>
        <p:spPr>
          <a:xfrm>
            <a:off x="494536" y="3723861"/>
            <a:ext cx="4363720" cy="6781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dirty="0"/>
              <a:t>Для подготовки к олимпиадам по физике рекомендуем использовать портал «Физтех регионам» </a:t>
            </a:r>
            <a:r>
              <a:rPr lang="ru-RU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https://os.mipt.ru/#/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072279-A19F-41BC-BFCA-C98EDB8D143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2309627"/>
            <a:ext cx="2520475" cy="1577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7EE7EA-CB5B-470F-B73A-54A930C2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7" y="256434"/>
            <a:ext cx="335280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Наши 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742950"/>
            <a:ext cx="7410432" cy="5170646"/>
          </a:xfrm>
        </p:spPr>
        <p:txBody>
          <a:bodyPr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ДЛЯ ОТВЕТОВ НА ВОПРОСЫ ПО ОРГАНИЗАЦИИ ВСЕРОССИЙСКОЙ ОЛИМПИАДЫ ШКОЛЬНИКОВ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(39169)  3-85-48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координаторы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Чернова Марина Олеговна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inspektor3@eduzgr.ru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39169)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3-85-48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Якубович Ирина Владимировна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metodist10@yandex.ru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(39169)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3-85-48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Шестакова Инга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Ильдаровна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intellekt24@mail.ru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(391)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219-55-61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D268AA-E176-4E0B-80B0-548CE37CD9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1680" y="92505"/>
            <a:ext cx="647524" cy="683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796A4E-CA04-4BD1-9FA0-91C81E8E11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5564" y="92505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3F23F1-9F56-4082-AC6F-5E1742D7FB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1200150"/>
            <a:ext cx="263646" cy="271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DDFB0C-C127-4642-B3E3-EA5C009E3DB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1140" y="1998994"/>
            <a:ext cx="1390476" cy="1380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512AB6-403D-45D3-A0F4-E88C36ED2F8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5916" y="1960763"/>
            <a:ext cx="1446820" cy="14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36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7081" y="20891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30" dirty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 – правовое </a:t>
            </a:r>
            <a:r>
              <a:rPr lang="ru-RU" spc="60" dirty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</a:t>
            </a:r>
            <a:endParaRPr spc="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A1092C9-4BF0-4B5A-B52B-50C86CACB0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88A0C3-F4D9-496D-923D-24B16D0EFE2E}"/>
              </a:ext>
            </a:extLst>
          </p:cNvPr>
          <p:cNvSpPr txBox="1"/>
          <p:nvPr/>
        </p:nvSpPr>
        <p:spPr>
          <a:xfrm>
            <a:off x="304800" y="819353"/>
            <a:ext cx="8305800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Порядок проведения всероссийской олимпиады школьников, утвержденный приказом Министерства просвещения Российской Федерации № 678 от 27.11.2020 г.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Методические рекомендации по организации и проведению школьного и муниципального этапов всероссийской олимпиады школьников в 2021/2022 </a:t>
            </a:r>
            <a:r>
              <a:rPr lang="ru-RU" sz="1400" dirty="0" err="1"/>
              <a:t>уч.г</a:t>
            </a:r>
            <a:r>
              <a:rPr lang="ru-RU" sz="1400" dirty="0"/>
              <a:t>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Письмо Минобрнауки России № 08-2296 от 26.10.2016 г.</a:t>
            </a:r>
            <a:br>
              <a:rPr lang="ru-RU" sz="1400" dirty="0"/>
            </a:br>
            <a:r>
              <a:rPr lang="ru-RU" sz="1400" dirty="0"/>
              <a:t>«О рекомендациях к сайтам всероссийской олимпиады школьников»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Указ Президента Российской Федерации № 607 от 07.12.2015 г.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98AB5-B31F-43CD-BA88-C1115BF3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7948"/>
            <a:ext cx="8461950" cy="36933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Всероссийская олимпиада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90D55B-EC5E-4DDC-B502-EF3EACBE222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3400" y="1352550"/>
            <a:ext cx="4533310" cy="3046988"/>
          </a:xfrm>
        </p:spPr>
        <p:txBody>
          <a:bodyPr/>
          <a:lstStyle/>
          <a:p>
            <a:pPr algn="l"/>
            <a:r>
              <a:rPr lang="ru-RU" spc="40" dirty="0">
                <a:latin typeface="Verdana"/>
                <a:cs typeface="Verdana"/>
              </a:rPr>
              <a:t>Всероссийская олимпиада </a:t>
            </a:r>
            <a:r>
              <a:rPr lang="ru-RU" spc="25" dirty="0">
                <a:latin typeface="Verdana"/>
                <a:cs typeface="Verdana"/>
              </a:rPr>
              <a:t>школьников </a:t>
            </a:r>
            <a:r>
              <a:rPr lang="ru-RU" spc="-15" dirty="0">
                <a:latin typeface="Verdana"/>
                <a:cs typeface="Verdana"/>
              </a:rPr>
              <a:t>(</a:t>
            </a:r>
            <a:r>
              <a:rPr lang="ru-RU" spc="-15" dirty="0" err="1">
                <a:latin typeface="Verdana"/>
                <a:cs typeface="Verdana"/>
              </a:rPr>
              <a:t>ВсОШ</a:t>
            </a:r>
            <a:r>
              <a:rPr lang="ru-RU" spc="-15" dirty="0">
                <a:latin typeface="Verdana"/>
                <a:cs typeface="Verdana"/>
              </a:rPr>
              <a:t>) </a:t>
            </a:r>
            <a:r>
              <a:rPr lang="ru-RU" spc="10" dirty="0">
                <a:latin typeface="Verdana"/>
                <a:cs typeface="Verdana"/>
              </a:rPr>
              <a:t>является </a:t>
            </a:r>
            <a:br>
              <a:rPr lang="ru-RU" spc="10" dirty="0">
                <a:latin typeface="Verdana"/>
                <a:cs typeface="Verdana"/>
              </a:rPr>
            </a:br>
            <a:r>
              <a:rPr lang="ru-RU" spc="55" dirty="0">
                <a:latin typeface="Verdana"/>
                <a:cs typeface="Verdana"/>
              </a:rPr>
              <a:t>самым </a:t>
            </a:r>
            <a:r>
              <a:rPr lang="ru-RU" spc="45" dirty="0">
                <a:latin typeface="Verdana"/>
                <a:cs typeface="Verdana"/>
              </a:rPr>
              <a:t>престижным </a:t>
            </a:r>
            <a:r>
              <a:rPr lang="ru-RU" spc="70" dirty="0">
                <a:latin typeface="Verdana"/>
                <a:cs typeface="Verdana"/>
              </a:rPr>
              <a:t>и </a:t>
            </a:r>
            <a:r>
              <a:rPr lang="ru-RU" spc="75" dirty="0">
                <a:latin typeface="Verdana"/>
                <a:cs typeface="Verdana"/>
              </a:rPr>
              <a:t> </a:t>
            </a:r>
            <a:br>
              <a:rPr lang="ru-RU" spc="75" dirty="0">
                <a:latin typeface="Verdana"/>
                <a:cs typeface="Verdana"/>
              </a:rPr>
            </a:br>
            <a:r>
              <a:rPr lang="ru-RU" spc="40" dirty="0">
                <a:latin typeface="Verdana"/>
                <a:cs typeface="Verdana"/>
              </a:rPr>
              <a:t>масштабным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интеллектуальным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состязанием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0" dirty="0">
                <a:latin typeface="Verdana"/>
                <a:cs typeface="Verdana"/>
              </a:rPr>
              <a:t>для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школьников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России.</a:t>
            </a:r>
            <a:r>
              <a:rPr lang="ru-RU" spc="-25" dirty="0">
                <a:latin typeface="Verdana"/>
                <a:cs typeface="Verdana"/>
              </a:rPr>
              <a:t> </a:t>
            </a:r>
            <a:br>
              <a:rPr lang="ru-RU" spc="-25" dirty="0">
                <a:latin typeface="Verdana"/>
                <a:cs typeface="Verdana"/>
              </a:rPr>
            </a:br>
            <a:endParaRPr lang="ru-RU" spc="-25" dirty="0">
              <a:latin typeface="Verdana"/>
              <a:cs typeface="Verdana"/>
            </a:endParaRPr>
          </a:p>
          <a:p>
            <a:pPr algn="l"/>
            <a:r>
              <a:rPr lang="ru-RU" spc="45" dirty="0">
                <a:latin typeface="Verdana"/>
                <a:cs typeface="Verdana"/>
              </a:rPr>
              <a:t>Олимпиада </a:t>
            </a:r>
            <a:r>
              <a:rPr lang="ru-RU" spc="-52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проводится </a:t>
            </a:r>
            <a:r>
              <a:rPr lang="ru-RU" spc="30" dirty="0">
                <a:latin typeface="Verdana"/>
                <a:cs typeface="Verdana"/>
              </a:rPr>
              <a:t>ежегодно </a:t>
            </a:r>
            <a:br>
              <a:rPr lang="ru-RU" spc="30" dirty="0">
                <a:latin typeface="Verdana"/>
                <a:cs typeface="Verdana"/>
              </a:rPr>
            </a:br>
            <a:r>
              <a:rPr lang="ru-RU" spc="45" dirty="0">
                <a:latin typeface="Verdana"/>
                <a:cs typeface="Verdana"/>
              </a:rPr>
              <a:t>по </a:t>
            </a:r>
            <a:r>
              <a:rPr lang="ru-RU" spc="-35" dirty="0">
                <a:latin typeface="Verdana"/>
                <a:cs typeface="Verdana"/>
              </a:rPr>
              <a:t>24 </a:t>
            </a:r>
            <a:r>
              <a:rPr lang="ru-RU" spc="20" dirty="0">
                <a:latin typeface="Verdana"/>
                <a:cs typeface="Verdana"/>
              </a:rPr>
              <a:t>предметам. </a:t>
            </a:r>
          </a:p>
          <a:p>
            <a:pPr algn="l"/>
            <a:endParaRPr lang="ru-RU" spc="20" dirty="0">
              <a:latin typeface="Verdana"/>
              <a:cs typeface="Verdana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6F38D3-7211-4354-90FC-A1E4FBD64F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1180" y="9139"/>
            <a:ext cx="1522820" cy="8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AB2C48-93AC-4095-BEC3-AFAAC04747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513" y="1200150"/>
            <a:ext cx="43154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5F48C7-1796-46A0-8F1C-F2CF4CF2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907" y="137488"/>
            <a:ext cx="613664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Преимущества и льготы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DE92CB-9FAF-4DF3-937F-7A0921EC3D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FD757D-0920-4C0E-B381-9CF4B2604E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52750"/>
            <a:ext cx="4392509" cy="2190750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xmlns="" id="{9A58ED91-BE81-4480-8A74-5385CE6F3EC6}"/>
              </a:ext>
            </a:extLst>
          </p:cNvPr>
          <p:cNvSpPr/>
          <p:nvPr/>
        </p:nvSpPr>
        <p:spPr>
          <a:xfrm>
            <a:off x="89706" y="1157942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9DE3BE"/>
          </a:solidFill>
          <a:ln>
            <a:solidFill>
              <a:srgbClr val="9DE3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972C8A4-6314-4861-8424-70E6A9607735}"/>
              </a:ext>
            </a:extLst>
          </p:cNvPr>
          <p:cNvSpPr/>
          <p:nvPr/>
        </p:nvSpPr>
        <p:spPr>
          <a:xfrm>
            <a:off x="207431" y="1123950"/>
            <a:ext cx="224853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Федеральным законодательством предусмотрена льгота для призёров и победителей олимпиады – поступление в вуз без вступительных испытаний по специальности, которая соответствует профильному направлению олимпиады</a:t>
            </a:r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xmlns="" id="{C62280B0-67AB-46B8-92DB-0A93BD54DDE0}"/>
              </a:ext>
            </a:extLst>
          </p:cNvPr>
          <p:cNvSpPr/>
          <p:nvPr/>
        </p:nvSpPr>
        <p:spPr>
          <a:xfrm>
            <a:off x="3015963" y="619064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81B9E7"/>
          </a:solidFill>
          <a:ln>
            <a:solidFill>
              <a:srgbClr val="81B9E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0BC64-90A8-4A7E-882F-596C50E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37" y="742950"/>
            <a:ext cx="2153160" cy="14773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a:t>
            </a:r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xmlns="" id="{7C64AE79-7FE9-4E98-AA97-D4556A8D0982}"/>
              </a:ext>
            </a:extLst>
          </p:cNvPr>
          <p:cNvSpPr/>
          <p:nvPr/>
        </p:nvSpPr>
        <p:spPr>
          <a:xfrm>
            <a:off x="5963102" y="833893"/>
            <a:ext cx="2599844" cy="2023318"/>
          </a:xfrm>
          <a:prstGeom prst="teardrop">
            <a:avLst>
              <a:gd name="adj" fmla="val 95166"/>
            </a:avLst>
          </a:prstGeom>
          <a:solidFill>
            <a:srgbClr val="D58BD1"/>
          </a:solidFill>
          <a:ln>
            <a:solidFill>
              <a:srgbClr val="D58B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2C58F2D-AC8C-4371-9137-6A8FBFE2882E}"/>
              </a:ext>
            </a:extLst>
          </p:cNvPr>
          <p:cNvSpPr txBox="1">
            <a:spLocks/>
          </p:cNvSpPr>
          <p:nvPr/>
        </p:nvSpPr>
        <p:spPr>
          <a:xfrm>
            <a:off x="6072292" y="1277014"/>
            <a:ext cx="24205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Министерство науки и высшего образования РФ утверждает </a:t>
            </a:r>
            <a:r>
              <a:rPr lang="ru-RU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Перечень олимпиад </a:t>
            </a: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победители и призеры которых получают льготы при поступлении в вузы</a:t>
            </a:r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xmlns="" id="{AC47681A-BBC9-40D1-8985-E1484F49F8AC}"/>
              </a:ext>
            </a:extLst>
          </p:cNvPr>
          <p:cNvSpPr/>
          <p:nvPr/>
        </p:nvSpPr>
        <p:spPr>
          <a:xfrm>
            <a:off x="4397320" y="2696541"/>
            <a:ext cx="2078303" cy="1713836"/>
          </a:xfrm>
          <a:prstGeom prst="teardrop">
            <a:avLst>
              <a:gd name="adj" fmla="val 95166"/>
            </a:avLst>
          </a:prstGeom>
          <a:solidFill>
            <a:srgbClr val="E9F66A"/>
          </a:solidFill>
          <a:ln>
            <a:solidFill>
              <a:srgbClr val="E9F6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Олимпиадники могут рассчитывать на материальную поддержку федерального уровня –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гранты Президента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E8FB0F-B2A0-4956-8F7D-F1C364927D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257"/>
            <a:ext cx="2172900" cy="23730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537188-29A1-4F29-B190-0C8FEF4A3F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359" y="119804"/>
            <a:ext cx="1253489" cy="666750"/>
          </a:xfrm>
          <a:prstGeom prst="rect">
            <a:avLst/>
          </a:prstGeom>
        </p:spPr>
      </p:pic>
      <p:pic>
        <p:nvPicPr>
          <p:cNvPr id="10" name="Рисунок 9" descr="Расширение бизнеса">
            <a:extLst>
              <a:ext uri="{FF2B5EF4-FFF2-40B4-BE49-F238E27FC236}">
                <a16:creationId xmlns:a16="http://schemas.microsoft.com/office/drawing/2014/main" xmlns="" id="{EDE6316D-786F-4883-9567-E009C661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000" y="2935745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xmlns="" id="{E2DD7883-5733-4839-AB00-FDAF9867D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57800" y="1116643"/>
            <a:ext cx="914400" cy="914400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xmlns="" id="{CA600724-5A40-47EA-8047-1025FDEACB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3361" y="1946016"/>
            <a:ext cx="914400" cy="914400"/>
          </a:xfrm>
          <a:prstGeom prst="rect">
            <a:avLst/>
          </a:prstGeom>
        </p:spPr>
      </p:pic>
      <p:pic>
        <p:nvPicPr>
          <p:cNvPr id="13" name="Рисунок 12" descr="Расширение бизнеса">
            <a:extLst>
              <a:ext uri="{FF2B5EF4-FFF2-40B4-BE49-F238E27FC236}">
                <a16:creationId xmlns:a16="http://schemas.microsoft.com/office/drawing/2014/main" xmlns="" id="{106C8F7C-0F67-4689-BB1D-E0211638B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76608" y="81830"/>
            <a:ext cx="838310" cy="83831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xmlns="" id="{AF3567EA-6F2B-4386-93D3-BA5C5DB80939}"/>
              </a:ext>
            </a:extLst>
          </p:cNvPr>
          <p:cNvSpPr txBox="1">
            <a:spLocks/>
          </p:cNvSpPr>
          <p:nvPr/>
        </p:nvSpPr>
        <p:spPr>
          <a:xfrm>
            <a:off x="44874" y="3842087"/>
            <a:ext cx="2209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Школьный этап</a:t>
            </a:r>
          </a:p>
          <a:p>
            <a:pPr algn="ctr"/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сентябрь - октябрь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4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E8766E9E-27A2-40B2-94D9-AC57D56B9B05}"/>
              </a:ext>
            </a:extLst>
          </p:cNvPr>
          <p:cNvSpPr txBox="1">
            <a:spLocks/>
          </p:cNvSpPr>
          <p:nvPr/>
        </p:nvSpPr>
        <p:spPr>
          <a:xfrm>
            <a:off x="2286000" y="28207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Муниципальный этап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ноябрь - декабрь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7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xmlns="" id="{A4553A78-9E49-4640-BC64-8898EC9AC837}"/>
              </a:ext>
            </a:extLst>
          </p:cNvPr>
          <p:cNvSpPr txBox="1">
            <a:spLocks/>
          </p:cNvSpPr>
          <p:nvPr/>
        </p:nvSpPr>
        <p:spPr>
          <a:xfrm>
            <a:off x="4495619" y="19825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январь - февраль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9DDF729A-D93D-4DD2-B45E-312B4C78C298}"/>
              </a:ext>
            </a:extLst>
          </p:cNvPr>
          <p:cNvSpPr txBox="1">
            <a:spLocks/>
          </p:cNvSpPr>
          <p:nvPr/>
        </p:nvSpPr>
        <p:spPr>
          <a:xfrm>
            <a:off x="6743269" y="915710"/>
            <a:ext cx="2299108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Заключительный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март - май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76A337-6A91-42F6-B7A0-95F5A1F7718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40092" y="2941937"/>
            <a:ext cx="1366340" cy="220156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A6E4310-FA74-4F93-AD94-E097C42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04" y="100998"/>
            <a:ext cx="4343400" cy="4308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этапы олимпиады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F7F184D7-D10F-462F-B64D-BD3796AF1DCC}"/>
              </a:ext>
            </a:extLst>
          </p:cNvPr>
          <p:cNvSpPr/>
          <p:nvPr/>
        </p:nvSpPr>
        <p:spPr>
          <a:xfrm>
            <a:off x="165508" y="3009649"/>
            <a:ext cx="2044292" cy="1735193"/>
          </a:xfrm>
          <a:prstGeom prst="round2DiagRect">
            <a:avLst/>
          </a:prstGeom>
          <a:noFill/>
          <a:ln>
            <a:solidFill>
              <a:srgbClr val="CE7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5D9F7DCC-8AC8-40ED-BCD4-7C3C41F453E3}"/>
              </a:ext>
            </a:extLst>
          </p:cNvPr>
          <p:cNvSpPr/>
          <p:nvPr/>
        </p:nvSpPr>
        <p:spPr>
          <a:xfrm>
            <a:off x="2375308" y="1992820"/>
            <a:ext cx="2044292" cy="1735193"/>
          </a:xfrm>
          <a:prstGeom prst="round2DiagRect">
            <a:avLst/>
          </a:prstGeom>
          <a:noFill/>
          <a:ln>
            <a:solidFill>
              <a:srgbClr val="9DE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E095EAC5-A86A-47CC-A427-243F45665C4C}"/>
              </a:ext>
            </a:extLst>
          </p:cNvPr>
          <p:cNvSpPr/>
          <p:nvPr/>
        </p:nvSpPr>
        <p:spPr>
          <a:xfrm>
            <a:off x="4607041" y="1166288"/>
            <a:ext cx="2044292" cy="1735193"/>
          </a:xfrm>
          <a:prstGeom prst="round2DiagRect">
            <a:avLst/>
          </a:prstGeom>
          <a:noFill/>
          <a:ln>
            <a:solidFill>
              <a:srgbClr val="81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xmlns="" id="{F70EE5CC-479F-4261-9EE8-2A087D6A1736}"/>
              </a:ext>
            </a:extLst>
          </p:cNvPr>
          <p:cNvSpPr/>
          <p:nvPr/>
        </p:nvSpPr>
        <p:spPr>
          <a:xfrm>
            <a:off x="6858000" y="119804"/>
            <a:ext cx="2044292" cy="173519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C86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45B1B4-0387-4E36-8B61-AE7FF538C5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" y="0"/>
            <a:ext cx="1140619" cy="12456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E895840-0491-4738-A40F-7012745F90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3080" y="0"/>
            <a:ext cx="1522820" cy="8100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04DBFDE-5C00-4B87-861E-0FB49C1971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2043" y="1657350"/>
            <a:ext cx="1008501" cy="15392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F050D50-CF96-470C-AB8D-BD9074C6D992}"/>
              </a:ext>
            </a:extLst>
          </p:cNvPr>
          <p:cNvSpPr/>
          <p:nvPr/>
        </p:nvSpPr>
        <p:spPr>
          <a:xfrm>
            <a:off x="4729812" y="612395"/>
            <a:ext cx="3118788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Verdana"/>
                <a:cs typeface="Verdana"/>
              </a:rPr>
              <a:t>Важно!</a:t>
            </a:r>
            <a:endParaRPr lang="ru-RU" sz="1600" b="1" dirty="0">
              <a:latin typeface="Verdana"/>
              <a:cs typeface="Verdana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Порядком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школьников,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вправе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класс. </a:t>
            </a: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предупрежден,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иф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писо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выступать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параллели.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0BE1DD-21C5-4F05-A516-5D8B6111D6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657" y="700597"/>
            <a:ext cx="3596343" cy="3852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43C7E9-90C8-4872-877E-D35F4D112E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0" y="3975732"/>
            <a:ext cx="1051838" cy="1148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61950"/>
            <a:ext cx="5452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ы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20" dirty="0">
                <a:solidFill>
                  <a:schemeClr val="tx1"/>
                </a:solidFill>
                <a:latin typeface="Arial Black" panose="020B0A04020102020204" pitchFamily="34" charset="0"/>
              </a:rPr>
              <a:t>м</a:t>
            </a:r>
            <a:r>
              <a:rPr spc="8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42" y="1428750"/>
            <a:ext cx="8387715" cy="184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  <a:tabLst>
                <a:tab pos="1332865" algn="l"/>
                <a:tab pos="1659889" algn="l"/>
                <a:tab pos="3623945" algn="l"/>
                <a:tab pos="4457065" algn="l"/>
                <a:tab pos="4744720" algn="l"/>
                <a:tab pos="5517515" algn="l"/>
                <a:tab pos="6637020" algn="l"/>
              </a:tabLs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spc="-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6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4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14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самоуправления,</a:t>
            </a:r>
            <a:r>
              <a:rPr spc="-2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endParaRPr lang="ru-RU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3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Красноярского края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13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8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pc="9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E5751C-9D30-466B-AA94-575260CBD2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88056"/>
            <a:ext cx="1522820" cy="810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203AF-7922-4D0C-8295-4DD8AA16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0339"/>
            <a:ext cx="613664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Согласие 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C5D677-F4A0-4FFA-9AAF-A11C92E5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86704"/>
            <a:ext cx="8153400" cy="4062651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25 Порядка проведения олимпиады родители (законные представители) участника не позднее чем за 3 календарных дня до начала проведения этапа олимпиады, в котором он принимает участие, письменно подтверждает ознакомление с Порядком проведения олимпиады и дает согласие на публикацию результатов по каждому общеобразовательному предмету на сайте организатора олимпиады в сети «Интернет».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Указанное согласие хранится 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C5BBD2-92B9-44F3-8446-8C4C61883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6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D5152-5E96-4D66-9692-22A3355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644525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Общественные наблюдатели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8534A4-8452-4443-B347-81360B5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95350"/>
            <a:ext cx="6136640" cy="1107996"/>
          </a:xfrm>
        </p:spPr>
        <p:txBody>
          <a:bodyPr/>
          <a:lstStyle/>
          <a:p>
            <a:r>
              <a:rPr lang="ru-RU" dirty="0"/>
              <a:t>В месте проведения олимпиады вправе присутствовать общественные наблюдатели. Для аккредитации в качестве общественного наблюдателя необходимо обратиться к организатору соответствующего этапа олимпиады.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598474-16D1-4541-A47D-EA00187A0E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49C63DE4-29FC-4D05-9A6F-0574EECA199E}"/>
              </a:ext>
            </a:extLst>
          </p:cNvPr>
          <p:cNvSpPr txBox="1">
            <a:spLocks/>
          </p:cNvSpPr>
          <p:nvPr/>
        </p:nvSpPr>
        <p:spPr>
          <a:xfrm>
            <a:off x="602456" y="2190750"/>
            <a:ext cx="613664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п. 20 Порядка проведения всероссийской олимпиады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kern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школьников, утвержденным приказом Минобрнауки России от 28.06.2013 № 491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1A644D-C1BD-4ECC-9F77-DF18A4D8FA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876300"/>
            <a:ext cx="1597819" cy="2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469</Words>
  <Application>Microsoft Office PowerPoint</Application>
  <PresentationFormat>Экран (16:9)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2021-2022 учебный год</vt:lpstr>
      <vt:lpstr>Нормативно – правовое обеспечение</vt:lpstr>
      <vt:lpstr>Всероссийская олимпиада школьников</vt:lpstr>
      <vt:lpstr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vt:lpstr>
      <vt:lpstr>этапы олимпиады</vt:lpstr>
      <vt:lpstr>Слайд 6</vt:lpstr>
      <vt:lpstr>Организаторы олимпиады</vt:lpstr>
      <vt:lpstr>Согласие родителей</vt:lpstr>
      <vt:lpstr>Общественные наблюдатели</vt:lpstr>
      <vt:lpstr>Подготовка школьников к олимпиаде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Красноярском крае в 2021-2022    учебном году</dc:title>
  <dc:creator>Елена Игоревна Данилевская</dc:creator>
  <cp:lastModifiedBy>Чернова</cp:lastModifiedBy>
  <cp:revision>56</cp:revision>
  <dcterms:created xsi:type="dcterms:W3CDTF">2021-08-19T02:47:05Z</dcterms:created>
  <dcterms:modified xsi:type="dcterms:W3CDTF">2021-09-09T05:27:36Z</dcterms:modified>
</cp:coreProperties>
</file>