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8" r:id="rId2"/>
    <p:sldId id="282" r:id="rId3"/>
    <p:sldId id="351" r:id="rId4"/>
    <p:sldId id="352" r:id="rId5"/>
    <p:sldId id="344" r:id="rId6"/>
    <p:sldId id="345" r:id="rId7"/>
    <p:sldId id="338" r:id="rId8"/>
    <p:sldId id="353" r:id="rId9"/>
    <p:sldId id="347" r:id="rId10"/>
    <p:sldId id="332" r:id="rId11"/>
    <p:sldId id="265" r:id="rId12"/>
  </p:sldIdLst>
  <p:sldSz cx="12192000" cy="6858000"/>
  <p:notesSz cx="6888163" cy="10020300"/>
  <p:embeddedFontLst>
    <p:embeddedFont>
      <p:font typeface="Roboto Light" panose="020B060402020202020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FBC954-EB90-484B-ABA8-FFECB2872DF2}">
          <p14:sldIdLst>
            <p14:sldId id="308"/>
          </p14:sldIdLst>
        </p14:section>
        <p14:section name="Раздел без заголовка" id="{702724ED-2774-4D22-90A5-F2893F2F36C3}">
          <p14:sldIdLst>
            <p14:sldId id="282"/>
            <p14:sldId id="351"/>
            <p14:sldId id="352"/>
            <p14:sldId id="344"/>
            <p14:sldId id="345"/>
            <p14:sldId id="338"/>
            <p14:sldId id="353"/>
            <p14:sldId id="347"/>
            <p14:sldId id="33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F68"/>
    <a:srgbClr val="151D37"/>
    <a:srgbClr val="16C2D0"/>
    <a:srgbClr val="990099"/>
    <a:srgbClr val="EE7008"/>
    <a:srgbClr val="DB4256"/>
    <a:srgbClr val="13AEB0"/>
    <a:srgbClr val="FF8F29"/>
    <a:srgbClr val="2C3D52"/>
    <a:srgbClr val="11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92469-9545-49F4-B32D-A23E278C6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9CE45-3755-49EC-A4A8-32A088B95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8F655-649A-4838-9248-616B5823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22F5A-820D-414C-9A14-E5BD79C6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A4D42-BC3B-4870-9F2F-16B2D0A7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2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A78D-1EBD-469F-9DEC-EE813E34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36EAA0-A9CD-444B-8CFA-F60B86F9A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79137-EE2B-4FB6-98F0-00EFDE31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27269-CCE7-4EA5-AEF2-D3B89F8F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CD53F-52DB-4A1B-BDA9-48DB5DC6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2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06C0CD-8DA8-4F7A-96DF-3980672A3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72C6E-2A7E-480F-8079-A79711B9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708FF-215E-4497-A4D4-B3D88EFC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87C04-983D-4FF1-81F2-6E86A43F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1E3F2-8E98-4298-92ED-DC15F235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4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27B0F-8B8A-4D48-92A1-155B9D71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4F7DE-3EFD-4D0D-BE23-85C93B04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B6C8D-2439-4A94-B9BE-DC6DAE92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5CE26-4E11-40A5-9B2B-D23E95BB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752C4-A4C1-43E4-A2E6-5248C9FD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8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3BF42-7D92-4DAD-BA35-9DD2C934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2CFB6-E308-4AA1-BB02-3B726E343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16E26-7B19-4839-8136-D6B82E6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9522E-8B91-44B4-AD08-0295881B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9C907-8787-470A-9D6A-A31203C0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9419C-55E4-42B3-A322-C1DA5702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097B1-0542-40DA-B8F2-D5A22424C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295A9B-2132-439E-832D-EFE9E1FB4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93AB0-65C9-4EA3-BE66-7EE13E81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FC7FA-5B19-47F2-BCDF-C839742A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BEE0F-D62F-4146-95A1-BF0110A3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3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711F8-6156-4E85-A95F-44E749F9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F182FF-F994-4F18-906D-802EB10A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4943D9-19B8-4A66-AB09-3423217E6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C7F969-7990-4B8F-BE95-4E7902A50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81B801-E52E-4447-8D38-7DE40A65D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F2A62-93F4-4CA1-AA36-11F4881D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E69A67-53B8-414D-8147-769578B5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ACDCC1-9DA8-4640-9A8C-2E2EFC98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3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D207C-C247-4A3C-9AFE-7216A251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23F640-B237-4DC9-9A4E-61720B0E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9378C3-9B1F-4C53-8E38-3D194D21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EADAAE-EE6A-411F-9652-135D8001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1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552236-44F6-42B5-B71A-EE482103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2AA35B-7759-44E2-A104-D745C977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CF3EFF-B7C7-4CD1-9BC2-A193EC2C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6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B665E-B60C-4BEE-BBFB-A7E9CD7B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00E69-6CCB-479B-8DC8-A434338C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A35A5-64B1-4216-A0BF-FC99F6EA6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C522A-2E60-43E9-99C6-5D0BA004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B5C53-60FC-4716-858A-A16C3C3D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B73CF-72F8-454B-8083-105B4B67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0307F-C019-4BC2-BDE8-A5DCAAE9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42BC9A-4313-4834-B5C3-98E18F6E8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2965AF-AE2D-400F-9A94-002B0FBF5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A59EE-B613-4850-B124-06D62B5F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F4C81-E0E1-408B-857A-4CC89509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25B9D0-F323-4EBE-8A5D-CC350059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7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C3B24-1A69-4D92-BE7A-CB08BE89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6F1B3-70B4-486A-B356-24022EEC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12F87-7FE1-4D91-A87D-AF9A178E7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B69A-A909-447E-92F3-DBEE2A9581E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2A67F-D55A-4D0F-BF4E-529F80F3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C0-45A5-4AD6-929C-24BFD01FC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235F-3DB5-437E-8B20-9A6836EF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&#1082;&#1086;&#1084;&#1087;&#1083;&#1077;&#1082;&#1089;&#1085;&#1072;&#1103;%20&#1088;&#1072;&#1073;&#1086;&#1090;&#1072;%20%204%20&#1082;&#1083;&#1072;&#1089;&#1089;.docx" TargetMode="External"/><Relationship Id="rId2" Type="http://schemas.openxmlformats.org/officeDocument/2006/relationships/hyperlink" Target="&#1042;&#1079;&#1072;&#1080;&#1084;&#1086;&#1076;&#1077;&#1081;&#1089;&#1090;&#1074;&#1080;&#1077;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57;&#1080;&#1089;&#1090;&#1077;&#1084;&#1072;%20&#1074;&#1085;&#1077;&#1091;&#1088;&#1086;&#1095;&#1085;&#1086;&#1081;%20&#1076;&#1077;&#1103;&#1090;&#1077;&#1083;&#1100;&#1085;&#1086;&#1089;&#1090;&#1080;.docx" TargetMode="External"/><Relationship Id="rId5" Type="http://schemas.openxmlformats.org/officeDocument/2006/relationships/hyperlink" Target="&#1055;&#1083;&#1072;&#1085;%20&#1088;&#1072;&#1073;&#1086;&#1090;&#1099;%20&#1055;&#1055;&#1050;.docx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D49271-A004-4F43-B84B-D009AFB4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09" y="0"/>
            <a:ext cx="1100709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A26E2E-0788-4AD5-BD31-5A9BA6804545}"/>
              </a:ext>
            </a:extLst>
          </p:cNvPr>
          <p:cNvSpPr/>
          <p:nvPr/>
        </p:nvSpPr>
        <p:spPr>
          <a:xfrm>
            <a:off x="1406824" y="5873647"/>
            <a:ext cx="4868715" cy="5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ладшего школьника с ОВЗ</a:t>
            </a:r>
            <a:endParaRPr lang="ru-RU" sz="28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FAFA89-3ED1-4AD2-B533-2B1899F48F16}"/>
              </a:ext>
            </a:extLst>
          </p:cNvPr>
          <p:cNvSpPr/>
          <p:nvPr/>
        </p:nvSpPr>
        <p:spPr>
          <a:xfrm>
            <a:off x="1406825" y="4736763"/>
            <a:ext cx="6385128" cy="568442"/>
          </a:xfrm>
          <a:prstGeom prst="rect">
            <a:avLst/>
          </a:prstGeom>
          <a:solidFill>
            <a:srgbClr val="DB4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специалистов сопровождения</a:t>
            </a:r>
            <a:endParaRPr lang="ru-RU" sz="28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0D71BF-EE97-45B4-9F05-7FE569EA2A81}"/>
              </a:ext>
            </a:extLst>
          </p:cNvPr>
          <p:cNvSpPr/>
          <p:nvPr/>
        </p:nvSpPr>
        <p:spPr>
          <a:xfrm>
            <a:off x="1406825" y="4168320"/>
            <a:ext cx="4510896" cy="568442"/>
          </a:xfrm>
          <a:prstGeom prst="rect">
            <a:avLst/>
          </a:prstGeom>
          <a:solidFill>
            <a:srgbClr val="FF8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lang="ru-RU" sz="28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заимодействие учителя </a:t>
            </a:r>
            <a:endParaRPr lang="ru-RU" sz="28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721976-C9A4-4A22-A4DB-211413A571B7}"/>
              </a:ext>
            </a:extLst>
          </p:cNvPr>
          <p:cNvSpPr/>
          <p:nvPr/>
        </p:nvSpPr>
        <p:spPr>
          <a:xfrm>
            <a:off x="1406825" y="3599878"/>
            <a:ext cx="5394808" cy="568442"/>
          </a:xfrm>
          <a:prstGeom prst="rect">
            <a:avLst/>
          </a:prstGeom>
          <a:solidFill>
            <a:srgbClr val="3B4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Междисциплинарное </a:t>
            </a:r>
            <a:endParaRPr lang="ru-RU" sz="28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406824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DED0D3-991D-4245-9A7D-0A1EA35F63FA}"/>
              </a:ext>
            </a:extLst>
          </p:cNvPr>
          <p:cNvSpPr/>
          <p:nvPr/>
        </p:nvSpPr>
        <p:spPr>
          <a:xfrm rot="16200000">
            <a:off x="-2683896" y="2921167"/>
            <a:ext cx="6858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Муниципальное бюджетное общеобразовательное учреждение «Средняя  общеобразовательная школа №176»</a:t>
            </a:r>
            <a:endParaRPr lang="ru-RU" sz="20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F00139-A018-412F-A1F1-9777CC86F483}"/>
              </a:ext>
            </a:extLst>
          </p:cNvPr>
          <p:cNvSpPr/>
          <p:nvPr/>
        </p:nvSpPr>
        <p:spPr>
          <a:xfrm>
            <a:off x="1406825" y="5305205"/>
            <a:ext cx="3226518" cy="568442"/>
          </a:xfrm>
          <a:prstGeom prst="rect">
            <a:avLst/>
          </a:prstGeom>
          <a:solidFill>
            <a:srgbClr val="13A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обучении</a:t>
            </a:r>
            <a:endParaRPr lang="ru-RU" sz="28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8184"/>
            <a:ext cx="5661137" cy="421026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BF00139-A018-412F-A1F1-9777CC86F483}"/>
              </a:ext>
            </a:extLst>
          </p:cNvPr>
          <p:cNvSpPr/>
          <p:nvPr/>
        </p:nvSpPr>
        <p:spPr>
          <a:xfrm>
            <a:off x="6801632" y="5725366"/>
            <a:ext cx="5306983" cy="1059486"/>
          </a:xfrm>
          <a:prstGeom prst="rect">
            <a:avLst/>
          </a:prstGeom>
          <a:solidFill>
            <a:srgbClr val="13A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Гришина Елена Алексеевна – заместитель директора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по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учебно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– воспитательной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26488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1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1827914" y="157657"/>
            <a:ext cx="834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Образовательная среда</a:t>
            </a:r>
            <a:endParaRPr lang="ru-RU" sz="48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16" y="234892"/>
            <a:ext cx="2212083" cy="107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718B0B-7CFD-426D-AF60-3155BAE31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188">
            <a:off x="3817350" y="1341832"/>
            <a:ext cx="2564985" cy="170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4378">
            <a:off x="9173834" y="2190887"/>
            <a:ext cx="2750816" cy="2297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592" y="967615"/>
            <a:ext cx="2526256" cy="1758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24520">
            <a:off x="1269370" y="4673518"/>
            <a:ext cx="2869270" cy="19778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8332" y="4900243"/>
            <a:ext cx="2511770" cy="1743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567" y="4976348"/>
            <a:ext cx="2578832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40057">
            <a:off x="3527714" y="3083458"/>
            <a:ext cx="3116197" cy="28034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6212" y="2869768"/>
            <a:ext cx="2901948" cy="22740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38118">
            <a:off x="803151" y="1951436"/>
            <a:ext cx="2830883" cy="19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12A39-8C22-4251-A516-9971BB27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5016843"/>
            <a:ext cx="12191998" cy="1841157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70765-47A3-4309-BA18-E96A0A19E1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" y="92598"/>
            <a:ext cx="2723232" cy="202530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643CEA-58AC-44AA-AE28-58D60545B8C0}"/>
              </a:ext>
            </a:extLst>
          </p:cNvPr>
          <p:cNvSpPr/>
          <p:nvPr/>
        </p:nvSpPr>
        <p:spPr>
          <a:xfrm>
            <a:off x="1499979" y="5337256"/>
            <a:ext cx="8975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"СРЕДНЯЯ ОБЩЕОБРАЗОВАТЕЛЬНАЯ ШКОЛА №176"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ЗАТО Г. ЗЕЛЕНОГОРСКА КРАСНОЯРСКОГО КРАЯ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2021 </a:t>
            </a:r>
            <a:r>
              <a:rPr lang="ru-RU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173" y="228603"/>
            <a:ext cx="7011008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3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2360141" y="130093"/>
            <a:ext cx="733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Нормативно- правовая база</a:t>
            </a:r>
            <a:endParaRPr lang="ru-RU" sz="2800" b="1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276081"/>
            <a:ext cx="1878759" cy="88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91827" y="1170432"/>
            <a:ext cx="10623596" cy="549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ФЗ-273 от 21.12.2012 "Об образовании в Российской Федерации"(ст. 12, ст. 34, ст. 42, ст. 58, ст. 55, ст. 79);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«Об утверждении санитарных правил СП 2.4.3648-20 «Санитарно- эпидемиологические требования к организации воспитания и обучения, отдыха и оздоровления детей и молодежи» от 28 сентября 2020 года №28.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РФ от 22 марта 2021 года №115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19.12.2014 № 1598 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19.12.2014 № 1599 "Об утверждении федерального государственного образовательного стандарта обучающихся с умственной отсталостью, интеллектуальными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нарушениями".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Министерства образования и науки РФ от 20.02.2017 N 07818 "О направлении Методических рекомендаций по вопросам организации образования в рамках внедрения ФГОС ОВЗ".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Минздрава от 20.06.2016 № 436н «Об утверждении Перечня заболеваний, наличие которых является основанием для организации обучения на дому».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«Об образовании в Красноярском крае» от 26.06.2014 года N 62519.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развития инклюзивного образования в Красноярском крае на 2017-2025 годы.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Красноярского края от 26.08.2015 № 48-11-04 «Об 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обучения по основным общеобразовательным программам на дому и в медицинских организациях (с изм. от 14.12.2015 № 66-11-04).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развития инклюзивного образования в Красноярском крае на 2017-2025 годы.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РФ от 9 сентября 2019 г. N Р-93 "Об утверждении примерного Положения о психолого-педагогическом консилиуме образовательной организации.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2360141" y="130093"/>
            <a:ext cx="733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Актуальность проблемы – в социальном запросе общества</a:t>
            </a:r>
            <a:endParaRPr lang="ru-RU" sz="2800" b="1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276081"/>
            <a:ext cx="1878759" cy="88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60320" y="2046266"/>
            <a:ext cx="8058912" cy="32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ограниченными возможностями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 -  Государственная политика в области образования. Дети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ограниченными возможностями здоровья получают возможность обучаться в обычных общеобразовательных школах вместе со сверстниками, быть принятыми в их коллектив, развиваться в соответствии со своими возможностями и обретать перспективу участия в жизни общества.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2360141" y="130093"/>
            <a:ext cx="733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Уровень начального общего образования</a:t>
            </a:r>
            <a:endParaRPr lang="ru-RU" sz="2800" b="1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276081"/>
            <a:ext cx="1878759" cy="88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43088"/>
              </p:ext>
            </p:extLst>
          </p:nvPr>
        </p:nvGraphicFramePr>
        <p:xfrm>
          <a:off x="2088682" y="1987296"/>
          <a:ext cx="9477374" cy="3248660"/>
        </p:xfrm>
        <a:graphic>
          <a:graphicData uri="http://schemas.openxmlformats.org/drawingml/2006/table">
            <a:tbl>
              <a:tblPr firstRow="1" firstCol="1" bandRow="1"/>
              <a:tblGrid>
                <a:gridCol w="2001654">
                  <a:extLst>
                    <a:ext uri="{9D8B030D-6E8A-4147-A177-3AD203B41FA5}">
                      <a16:colId xmlns:a16="http://schemas.microsoft.com/office/drawing/2014/main" val="2217685107"/>
                    </a:ext>
                  </a:extLst>
                </a:gridCol>
                <a:gridCol w="1867660">
                  <a:extLst>
                    <a:ext uri="{9D8B030D-6E8A-4147-A177-3AD203B41FA5}">
                      <a16:colId xmlns:a16="http://schemas.microsoft.com/office/drawing/2014/main" val="758778989"/>
                    </a:ext>
                  </a:extLst>
                </a:gridCol>
                <a:gridCol w="1869565">
                  <a:extLst>
                    <a:ext uri="{9D8B030D-6E8A-4147-A177-3AD203B41FA5}">
                      <a16:colId xmlns:a16="http://schemas.microsoft.com/office/drawing/2014/main" val="2613960111"/>
                    </a:ext>
                  </a:extLst>
                </a:gridCol>
                <a:gridCol w="1868930">
                  <a:extLst>
                    <a:ext uri="{9D8B030D-6E8A-4147-A177-3AD203B41FA5}">
                      <a16:colId xmlns:a16="http://schemas.microsoft.com/office/drawing/2014/main" val="2870938432"/>
                    </a:ext>
                  </a:extLst>
                </a:gridCol>
                <a:gridCol w="1869565">
                  <a:extLst>
                    <a:ext uri="{9D8B030D-6E8A-4147-A177-3AD203B41FA5}">
                      <a16:colId xmlns:a16="http://schemas.microsoft.com/office/drawing/2014/main" val="1902577759"/>
                    </a:ext>
                  </a:extLst>
                </a:gridCol>
              </a:tblGrid>
              <a:tr h="3779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период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обучающихся с ОВЗ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579616"/>
                  </a:ext>
                </a:extLst>
              </a:tr>
              <a:tr h="14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тяжелыми нарушениями речи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задержкой психического развития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Дети-инвалиды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21259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условиях специализированного класса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массовых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классах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29068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2020-21 учебного года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22+ 1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12976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2021-22 учебного года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99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2183654" y="243832"/>
            <a:ext cx="733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Цель:</a:t>
            </a:r>
            <a:endParaRPr lang="ru-RU" sz="2400" b="1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276081"/>
            <a:ext cx="1878759" cy="88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61755" y="8051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младшего школьника с ОВЗ с учетом его индивидуальных образовательных потребностей в  созданной  инклюзивной среде, гарантирующей сохранение и укрепление его физического и психологического здоровья в соответствии с требованиями ФГОС и  позволяющей им максимально успешно адаптироваться в социуме.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7786" y="2573093"/>
            <a:ext cx="4242816" cy="426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Задачи:</a:t>
            </a:r>
            <a:endParaRPr lang="ru-RU" sz="2400" b="1" dirty="0">
              <a:solidFill>
                <a:srgbClr val="C00000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8928" y="3076093"/>
            <a:ext cx="10180320" cy="380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эффективного психолого-педагогического сопровождения процесса инклюзивного образования через деятельность ППК, (включающей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-консультативное, коррекционно-развивающее направление деятельности, сетевое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социальными партнерами, консультативную помощь семьям, включение законных представителей в процесс обучения и воспитания ребенка, формирование у них адекватного отношения к особенностям его развития, выработка оптимальных подходов к проблемам семейного воспитания);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сопровождении детей с ОВЗ индивидуальные особенности и разные стартовые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школе толерантное сообщество детей, родителей, персонала и социального окружения;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потенциальные возможности детей с ОВЗ в совместной деятельности со сверстниками, через включение в индивидуальные учебные планы программ и курсов, направленных на коррекцию отставания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2376811" y="290308"/>
            <a:ext cx="73325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сопровождения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 ОВЗ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276081"/>
            <a:ext cx="1878759" cy="88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2549" t="31516" r="24800" b="9710"/>
          <a:stretch/>
        </p:blipFill>
        <p:spPr bwMode="auto">
          <a:xfrm>
            <a:off x="2779776" y="1826323"/>
            <a:ext cx="7083552" cy="3989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8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16" y="234892"/>
            <a:ext cx="2212083" cy="107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85100" y="1006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0210" t="26584" r="27534" b="12286"/>
          <a:stretch/>
        </p:blipFill>
        <p:spPr>
          <a:xfrm>
            <a:off x="1499189" y="694944"/>
            <a:ext cx="6687808" cy="5919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86997" y="1696802"/>
            <a:ext cx="3613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создана  зона эмоционального комфорта;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выстроен толерантный способ отношений между участниками образовательного процесса;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установлен контакт всех специалистов сопровождения с ребенком и его семьей;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применяются индивидуальная и групповая формы работы;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используются индивидуальные и дифференцированные подходы на всех этапах коррекции.</a:t>
            </a:r>
          </a:p>
        </p:txBody>
      </p:sp>
    </p:spTree>
    <p:extLst>
      <p:ext uri="{BB962C8B-B14F-4D97-AF65-F5344CB8AC3E}">
        <p14:creationId xmlns:p14="http://schemas.microsoft.com/office/powerpoint/2010/main" val="3636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2" action="ppaction://hlinkfile"/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1476693" y="328283"/>
            <a:ext cx="834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Деятельность школьного психолого-педагогического консилиума</a:t>
            </a:r>
            <a:endParaRPr lang="ru-RU" sz="3200" b="1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16" y="234892"/>
            <a:ext cx="2212083" cy="107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85100" y="1006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20121"/>
              </p:ext>
            </p:extLst>
          </p:nvPr>
        </p:nvGraphicFramePr>
        <p:xfrm>
          <a:off x="1916036" y="1505923"/>
          <a:ext cx="9253728" cy="307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864">
                  <a:extLst>
                    <a:ext uri="{9D8B030D-6E8A-4147-A177-3AD203B41FA5}">
                      <a16:colId xmlns:a16="http://schemas.microsoft.com/office/drawing/2014/main" val="3788015787"/>
                    </a:ext>
                  </a:extLst>
                </a:gridCol>
                <a:gridCol w="4626864">
                  <a:extLst>
                    <a:ext uri="{9D8B030D-6E8A-4147-A177-3AD203B41FA5}">
                      <a16:colId xmlns:a16="http://schemas.microsoft.com/office/drawing/2014/main" val="3288818353"/>
                    </a:ext>
                  </a:extLst>
                </a:gridCol>
              </a:tblGrid>
              <a:tr h="6297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Принципы работы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Этапы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10949"/>
                  </a:ext>
                </a:extLst>
              </a:tr>
              <a:tr h="2448484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Непрерывность сопровождения. 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системного сопровождения. 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индивидуального сопровождения.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1.Подготовительный.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Основной. 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3.Итоговый.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8317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95538" y="5144154"/>
            <a:ext cx="4191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hlinkClick r:id="rId5" action="ppaction://hlinkfile"/>
              </a:rPr>
              <a:t>План работы ППК.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5" action="ppaction://hlinkfile"/>
              </a:rPr>
              <a:t>docx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hlinkClick r:id="rId6" action="ppaction://hlinkfile"/>
              </a:rPr>
              <a:t>Система внеурочной деятельности.</a:t>
            </a:r>
            <a:r>
              <a:rPr lang="en-US" b="1" dirty="0" smtClean="0">
                <a:hlinkClick r:id="rId6" action="ppaction://hlinkfile"/>
              </a:rPr>
              <a:t>docx</a:t>
            </a:r>
            <a:endParaRPr lang="ru-RU" b="1" dirty="0" smtClean="0"/>
          </a:p>
          <a:p>
            <a:r>
              <a:rPr lang="ru-RU" b="1" dirty="0" smtClean="0">
                <a:hlinkClick r:id="rId2" action="ppaction://hlinkfile"/>
              </a:rPr>
              <a:t>Взаимодействие.</a:t>
            </a:r>
            <a:r>
              <a:rPr lang="en-US" b="1" dirty="0" smtClean="0">
                <a:hlinkClick r:id="rId2" action="ppaction://hlinkfile"/>
              </a:rPr>
              <a:t>docx</a:t>
            </a:r>
            <a:endParaRPr lang="ru-RU" b="1" dirty="0" smtClean="0"/>
          </a:p>
          <a:p>
            <a:r>
              <a:rPr lang="ru-RU" b="1" dirty="0" smtClean="0">
                <a:hlinkClick r:id="rId7" action="ppaction://hlinkfile"/>
              </a:rPr>
              <a:t>комплексная работа  4 класс.</a:t>
            </a:r>
            <a:r>
              <a:rPr lang="en-US" b="1" dirty="0" smtClean="0">
                <a:hlinkClick r:id="rId7" action="ppaction://hlinkfile"/>
              </a:rPr>
              <a:t>docx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57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06AC7-9B91-4F3C-9405-318B72F2B0AD}"/>
              </a:ext>
            </a:extLst>
          </p:cNvPr>
          <p:cNvSpPr/>
          <p:nvPr/>
        </p:nvSpPr>
        <p:spPr>
          <a:xfrm>
            <a:off x="1" y="0"/>
            <a:ext cx="1055375" cy="6858000"/>
          </a:xfrm>
          <a:prstGeom prst="rect">
            <a:avLst/>
          </a:prstGeom>
          <a:solidFill>
            <a:srgbClr val="2C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A7CBD-84A1-4040-AC13-836B3CF62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30093"/>
            <a:ext cx="1993709" cy="148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404B2-528F-4707-8B6C-2771B6142EFE}"/>
              </a:ext>
            </a:extLst>
          </p:cNvPr>
          <p:cNvSpPr txBox="1"/>
          <p:nvPr/>
        </p:nvSpPr>
        <p:spPr>
          <a:xfrm>
            <a:off x="1436179" y="222924"/>
            <a:ext cx="834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Результаты</a:t>
            </a:r>
            <a:endParaRPr lang="ru-RU" sz="2800" b="1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5100" y="1006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11" name="Рисунок 10" descr="ÐÑÐ¸ÑÐ¸Ð°Ð»ÑÐ½Ð°Ñ Ð³ÑÑÐ¿Ð¿Ð° ÐÐÐÐ£ Ð¡ÐÐ¨ â176, Ð³.ÐÐµÐ»ÐµÐ½Ð¾Ð³Ð¾ÑÑ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16" y="234892"/>
            <a:ext cx="2212083" cy="107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46701"/>
              </p:ext>
            </p:extLst>
          </p:nvPr>
        </p:nvGraphicFramePr>
        <p:xfrm>
          <a:off x="2852927" y="1804417"/>
          <a:ext cx="7790690" cy="3426963"/>
        </p:xfrm>
        <a:graphic>
          <a:graphicData uri="http://schemas.openxmlformats.org/drawingml/2006/table">
            <a:tbl>
              <a:tblPr firstRow="1" firstCol="1" bandRow="1"/>
              <a:tblGrid>
                <a:gridCol w="764960">
                  <a:extLst>
                    <a:ext uri="{9D8B030D-6E8A-4147-A177-3AD203B41FA5}">
                      <a16:colId xmlns:a16="http://schemas.microsoft.com/office/drawing/2014/main" val="2076022800"/>
                    </a:ext>
                  </a:extLst>
                </a:gridCol>
                <a:gridCol w="1130198">
                  <a:extLst>
                    <a:ext uri="{9D8B030D-6E8A-4147-A177-3AD203B41FA5}">
                      <a16:colId xmlns:a16="http://schemas.microsoft.com/office/drawing/2014/main" val="1464368480"/>
                    </a:ext>
                  </a:extLst>
                </a:gridCol>
                <a:gridCol w="1476626">
                  <a:extLst>
                    <a:ext uri="{9D8B030D-6E8A-4147-A177-3AD203B41FA5}">
                      <a16:colId xmlns:a16="http://schemas.microsoft.com/office/drawing/2014/main" val="2820794729"/>
                    </a:ext>
                  </a:extLst>
                </a:gridCol>
                <a:gridCol w="1358713">
                  <a:extLst>
                    <a:ext uri="{9D8B030D-6E8A-4147-A177-3AD203B41FA5}">
                      <a16:colId xmlns:a16="http://schemas.microsoft.com/office/drawing/2014/main" val="249703536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1131365877"/>
                    </a:ext>
                  </a:extLst>
                </a:gridCol>
                <a:gridCol w="1426465">
                  <a:extLst>
                    <a:ext uri="{9D8B030D-6E8A-4147-A177-3AD203B41FA5}">
                      <a16:colId xmlns:a16="http://schemas.microsoft.com/office/drawing/2014/main" val="502389856"/>
                    </a:ext>
                  </a:extLst>
                </a:gridCol>
              </a:tblGrid>
              <a:tr h="34830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качества знаний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316359"/>
                  </a:ext>
                </a:extLst>
              </a:tr>
              <a:tr h="696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год/класс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турное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щий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74367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37078"/>
                  </a:ext>
                </a:extLst>
              </a:tr>
              <a:tr h="3483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776590"/>
                  </a:ext>
                </a:extLst>
              </a:tr>
              <a:tr h="374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36,4%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57102"/>
                  </a:ext>
                </a:extLst>
              </a:tr>
              <a:tr h="820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73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0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763</Words>
  <Application>Microsoft Office PowerPoint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Symbol</vt:lpstr>
      <vt:lpstr>Roboto Light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Urfin Jusse</dc:creator>
  <cp:lastModifiedBy>Elena</cp:lastModifiedBy>
  <cp:revision>107</cp:revision>
  <cp:lastPrinted>2018-10-06T07:15:01Z</cp:lastPrinted>
  <dcterms:created xsi:type="dcterms:W3CDTF">2018-10-01T11:11:42Z</dcterms:created>
  <dcterms:modified xsi:type="dcterms:W3CDTF">2021-09-21T07:57:27Z</dcterms:modified>
</cp:coreProperties>
</file>