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8D4CA3-32CB-41CC-8948-15F1B9DC48D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C197CF-6C04-423C-8EB9-B04CEFDEC6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chemeClr val="tx1"/>
                </a:solidFill>
              </a:rPr>
              <a:t>Конвенция о правах ребёнка.</a:t>
            </a:r>
            <a:endParaRPr lang="ru-RU" sz="6000" b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konvencija_o_pravakh_rebjo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643182"/>
            <a:ext cx="3357586" cy="3619383"/>
          </a:xfrm>
          <a:prstGeom prst="rect">
            <a:avLst/>
          </a:prstGeom>
        </p:spPr>
      </p:pic>
      <p:pic>
        <p:nvPicPr>
          <p:cNvPr id="6" name="Рисунок 5" descr="Норвегия-будет-отправлять-детей-в-Чехи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496"/>
            <a:ext cx="3404704" cy="214314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4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Государство несёт ответственность за соблюдение всех прав детей.</a:t>
            </a:r>
          </a:p>
          <a:p>
            <a:endParaRPr lang="ru-RU" b="1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86058"/>
            <a:ext cx="542928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5 и статья 18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Родители несут основную долю ответственности за воспитание своих детей. Наилучшие интересы ребёнка являются предметом их основной заботы.</a:t>
            </a:r>
            <a:endParaRPr lang="ru-RU" b="1" dirty="0"/>
          </a:p>
        </p:txBody>
      </p:sp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876"/>
            <a:ext cx="585791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6,7,8,9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6</a:t>
            </a:r>
            <a:r>
              <a:rPr lang="ru-RU" dirty="0" smtClean="0"/>
              <a:t>.Все дети имеют право на жизнь.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Статья 7 и статья 8.Все </a:t>
            </a:r>
            <a:r>
              <a:rPr lang="ru-RU" dirty="0" smtClean="0"/>
              <a:t>дети имеют право на имя и на приобретение гражданства, а также они имеют право на сохранение своего имени и гражданства.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Статья 9</a:t>
            </a:r>
            <a:r>
              <a:rPr lang="ru-RU" dirty="0" smtClean="0"/>
              <a:t>.Все дети имеют право жить со своими родителями, за исключением, когда это невозможно.</a:t>
            </a:r>
          </a:p>
          <a:p>
            <a:endParaRPr lang="ru-RU" dirty="0"/>
          </a:p>
        </p:txBody>
      </p:sp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572008"/>
            <a:ext cx="30765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12,13 и 17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12</a:t>
            </a:r>
            <a:r>
              <a:rPr lang="ru-RU" dirty="0" smtClean="0"/>
              <a:t>.Все дети имеют право свободно выражать своё мнение.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Статья 13 и 17</a:t>
            </a:r>
            <a:r>
              <a:rPr lang="ru-RU" dirty="0" smtClean="0"/>
              <a:t>.Все дети имеют право высказывать свое мнение и получать информацию.</a:t>
            </a:r>
          </a:p>
          <a:p>
            <a:endParaRPr lang="ru-RU" dirty="0"/>
          </a:p>
        </p:txBody>
      </p:sp>
      <p:pic>
        <p:nvPicPr>
          <p:cNvPr id="4" name="Рисунок 3" descr="322938_554997717884951_20517877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429000"/>
            <a:ext cx="4786346" cy="2906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19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Дети имеют право на защиту от всех форм насилия и эксплуатации, включая сексуальное злоупотребление со стороны родителей и других лиц, заботящихся о ребенке.</a:t>
            </a:r>
          </a:p>
          <a:p>
            <a:endParaRPr lang="ru-RU" dirty="0"/>
          </a:p>
        </p:txBody>
      </p:sp>
      <p:pic>
        <p:nvPicPr>
          <p:cNvPr id="4" name="Рисунок 3" descr="i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571876"/>
            <a:ext cx="564360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23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527174"/>
            <a:ext cx="6643734" cy="4759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24-27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527175"/>
            <a:ext cx="578647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28-29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592935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31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Все дети имеют право играть и отдыхать в таких условиях, которые способствуют их творческому и культурному развитию, занятием искусством, музыкой, театральными постановками.</a:t>
            </a:r>
          </a:p>
          <a:p>
            <a:endParaRPr lang="ru-RU" dirty="0"/>
          </a:p>
        </p:txBody>
      </p:sp>
      <p:pic>
        <p:nvPicPr>
          <p:cNvPr id="4" name="Рисунок 3" descr="Nx5GmQnVQ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429000"/>
            <a:ext cx="5160972" cy="2857520"/>
          </a:xfrm>
          <a:prstGeom prst="rect">
            <a:avLst/>
          </a:prstGeom>
        </p:spPr>
      </p:pic>
      <p:pic>
        <p:nvPicPr>
          <p:cNvPr id="5" name="Рисунок 4" descr="i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429000"/>
            <a:ext cx="310515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42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Все взрослые и дети должны знать о Конвенции. Все дети имеют право знать о своих правах, и взрослые тоже должны знать о них.</a:t>
            </a:r>
          </a:p>
          <a:p>
            <a:endParaRPr lang="ru-RU" b="1" dirty="0"/>
          </a:p>
        </p:txBody>
      </p:sp>
      <p:pic>
        <p:nvPicPr>
          <p:cNvPr id="4" name="Рисунок 3" descr="i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286124"/>
            <a:ext cx="3076575" cy="2786082"/>
          </a:xfrm>
          <a:prstGeom prst="rect">
            <a:avLst/>
          </a:prstGeom>
        </p:spPr>
      </p:pic>
      <p:pic>
        <p:nvPicPr>
          <p:cNvPr id="5" name="Рисунок 4" descr="i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00438"/>
            <a:ext cx="371477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3000396" cy="34290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 территории нашей страны конвенция вступила в силу 2 сентября 1990 года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0"/>
            <a:ext cx="7600976" cy="21336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200" u="sng" dirty="0" smtClean="0">
                <a:solidFill>
                  <a:schemeClr val="tx1"/>
                </a:solidFill>
              </a:rPr>
              <a:t/>
            </a:r>
            <a:br>
              <a:rPr lang="ru-RU" sz="3200" u="sng" dirty="0" smtClean="0">
                <a:solidFill>
                  <a:schemeClr val="tx1"/>
                </a:solidFill>
              </a:rPr>
            </a:br>
            <a:r>
              <a:rPr lang="ru-RU" sz="3200" u="sng" dirty="0" smtClean="0">
                <a:solidFill>
                  <a:schemeClr val="tx1"/>
                </a:solidFill>
              </a:rPr>
              <a:t>Конвенция о правах ребёнка была принята 20 ноября 1989 года ООН</a:t>
            </a:r>
            <a:br>
              <a:rPr lang="ru-RU" sz="3200" u="sng" dirty="0" smtClean="0">
                <a:solidFill>
                  <a:schemeClr val="tx1"/>
                </a:solidFill>
              </a:rPr>
            </a:br>
            <a:r>
              <a:rPr lang="ru-RU" sz="3200" u="sng" dirty="0" smtClean="0">
                <a:solidFill>
                  <a:schemeClr val="tx1"/>
                </a:solidFill>
              </a:rPr>
              <a:t>(Организацией Объединенных Наций)</a:t>
            </a:r>
            <a:endParaRPr lang="ru-RU" sz="3200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8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714620"/>
            <a:ext cx="3500462" cy="35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Что такое конвенция?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57364"/>
            <a:ext cx="8503920" cy="435771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Документ, в котором определены права и обязанности ребёнка, называется «Конвенция о правах ребенка».</a:t>
            </a:r>
          </a:p>
          <a:p>
            <a:r>
              <a:rPr lang="ru-RU" sz="3200" i="1" dirty="0" smtClean="0"/>
              <a:t>Конвенция о правах ребёнка - большой документ, содержащий 54 статьи.</a:t>
            </a:r>
          </a:p>
          <a:p>
            <a:r>
              <a:rPr lang="ru-RU" sz="3200" i="1" dirty="0" smtClean="0"/>
              <a:t>В Конвенции идёт речь о том, что у всех детей на Земле одинаковые права и их обязаны соблюдать во всех странах.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Зачем была нужна Конвенция ?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8992" y="1643050"/>
            <a:ext cx="5376680" cy="45720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1.Дети более уязвимы, чем  взрослые, к условиям жизни (т.е. детей легко можно обидеть)</a:t>
            </a:r>
          </a:p>
          <a:p>
            <a:r>
              <a:rPr lang="ru-RU" dirty="0" smtClean="0"/>
              <a:t>2. Дети более подвержены влиянию каких-либо действий или бездействий правительств.</a:t>
            </a:r>
          </a:p>
          <a:p>
            <a:r>
              <a:rPr lang="ru-RU" dirty="0" smtClean="0"/>
              <a:t>3.Дети более уязвимы к дурному обращению.</a:t>
            </a:r>
          </a:p>
          <a:p>
            <a:r>
              <a:rPr lang="ru-RU" dirty="0" smtClean="0"/>
              <a:t>4.Дети не голосуют, не имеют политического и экономического влияния. Слишком часто их голоса не слышны.</a:t>
            </a:r>
          </a:p>
          <a:p>
            <a:pPr algn="r"/>
            <a:endParaRPr lang="ru-RU" dirty="0" smtClean="0"/>
          </a:p>
          <a:p>
            <a:r>
              <a:rPr lang="ru-RU" sz="3400" dirty="0" smtClean="0">
                <a:solidFill>
                  <a:srgbClr val="FF0000"/>
                </a:solidFill>
              </a:rPr>
              <a:t>Именно это служило основанием для разработки документа, направленного на обеспечение прав детей на Земле.</a:t>
            </a:r>
          </a:p>
          <a:p>
            <a:endParaRPr lang="ru-RU" dirty="0"/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71942"/>
            <a:ext cx="2800350" cy="2047875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1643051"/>
            <a:ext cx="279040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Кто следит за соблюдением Конвенции?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737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Следят за соблюдением Конвенции специальные люди – </a:t>
            </a:r>
            <a:r>
              <a:rPr lang="ru-RU" sz="3200" dirty="0" smtClean="0">
                <a:solidFill>
                  <a:srgbClr val="FF0000"/>
                </a:solidFill>
              </a:rPr>
              <a:t>Уполномоченные по правам ребёнка</a:t>
            </a:r>
            <a:r>
              <a:rPr lang="ru-RU" sz="3200" dirty="0" smtClean="0"/>
              <a:t>, которые есть не только в столицах, но и в разных городах каждой страны. Так что в любой момент тебе есть кому заявить о нарушении твоих прав.</a:t>
            </a:r>
            <a:endParaRPr lang="ru-RU" sz="3200" dirty="0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572008"/>
            <a:ext cx="2786082" cy="1833561"/>
          </a:xfrm>
          <a:prstGeom prst="rect">
            <a:avLst/>
          </a:prstGeom>
        </p:spPr>
      </p:pic>
      <p:pic>
        <p:nvPicPr>
          <p:cNvPr id="5" name="Рисунок 4" descr="image105986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500570"/>
            <a:ext cx="1758474" cy="1905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Каждый ребёнок имеет право</a:t>
            </a:r>
            <a:endParaRPr lang="ru-RU" u="sng" dirty="0"/>
          </a:p>
        </p:txBody>
      </p:sp>
      <p:pic>
        <p:nvPicPr>
          <p:cNvPr id="4" name="Содержимое 3" descr="4690754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84268" y="1527175"/>
            <a:ext cx="433895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</a:rPr>
              <a:t>Статья 1</a:t>
            </a:r>
            <a:endParaRPr lang="ru-RU" sz="44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Ребёнком является каждый человек до достижения 18-летнего возраста.</a:t>
            </a:r>
            <a:endParaRPr lang="ru-RU" sz="3200" b="1" dirty="0"/>
          </a:p>
        </p:txBody>
      </p:sp>
      <p:pic>
        <p:nvPicPr>
          <p:cNvPr id="4" name="Рисунок 3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643182"/>
            <a:ext cx="4857752" cy="3643314"/>
          </a:xfrm>
          <a:prstGeom prst="rect">
            <a:avLst/>
          </a:prstGeom>
        </p:spPr>
      </p:pic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714620"/>
            <a:ext cx="342902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2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88034"/>
          </a:xfrm>
        </p:spPr>
        <p:txBody>
          <a:bodyPr/>
          <a:lstStyle/>
          <a:p>
            <a:r>
              <a:rPr lang="ru-RU" b="1" dirty="0" smtClean="0"/>
              <a:t>Дети имеют право на защиту от дискриминации. Это означает, что все дети имеют одинаковые права, независимо от их цвета кожи, пола, возраста, религии.</a:t>
            </a:r>
            <a:endParaRPr lang="ru-RU" b="1" dirty="0"/>
          </a:p>
        </p:txBody>
      </p:sp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571876"/>
            <a:ext cx="3067050" cy="2547941"/>
          </a:xfrm>
          <a:prstGeom prst="rect">
            <a:avLst/>
          </a:prstGeom>
        </p:spPr>
      </p:pic>
      <p:pic>
        <p:nvPicPr>
          <p:cNvPr id="5" name="Рисунок 4" descr="4aa277_5289b57012ac132fe0bb2b59c00f1b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857628"/>
            <a:ext cx="2786058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Статья 3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Все взрослые должны поступать так, чтобы обеспечить наилучшие интересы детей.</a:t>
            </a:r>
          </a:p>
          <a:p>
            <a:endParaRPr lang="ru-RU" b="1" dirty="0" smtClean="0"/>
          </a:p>
        </p:txBody>
      </p:sp>
      <p:pic>
        <p:nvPicPr>
          <p:cNvPr id="4" name="Рисунок 3" descr="detskiy_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071810"/>
            <a:ext cx="4605260" cy="3143272"/>
          </a:xfrm>
          <a:prstGeom prst="rect">
            <a:avLst/>
          </a:prstGeom>
        </p:spPr>
      </p:pic>
      <p:pic>
        <p:nvPicPr>
          <p:cNvPr id="5" name="Рисунок 4" descr="1676097025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342900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</TotalTime>
  <Words>465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Конвенция о правах ребёнка.</vt:lpstr>
      <vt:lpstr>         Конвенция о правах ребёнка была принята 20 ноября 1989 года ООН (Организацией Объединенных Наций)</vt:lpstr>
      <vt:lpstr>Что такое конвенция?</vt:lpstr>
      <vt:lpstr>Зачем была нужна Конвенция ?</vt:lpstr>
      <vt:lpstr>Кто следит за соблюдением Конвенции?</vt:lpstr>
      <vt:lpstr>Каждый ребёнок имеет право</vt:lpstr>
      <vt:lpstr>Статья 1</vt:lpstr>
      <vt:lpstr>Статья 2</vt:lpstr>
      <vt:lpstr>Статья 3</vt:lpstr>
      <vt:lpstr>Статья 4</vt:lpstr>
      <vt:lpstr>Статья 5 и статья 18</vt:lpstr>
      <vt:lpstr>Статья 6,7,8,9</vt:lpstr>
      <vt:lpstr>Статья 12,13 и 17</vt:lpstr>
      <vt:lpstr>Статья 19</vt:lpstr>
      <vt:lpstr>Статья 23</vt:lpstr>
      <vt:lpstr>Статья 24-27</vt:lpstr>
      <vt:lpstr>Статья 28-29</vt:lpstr>
      <vt:lpstr>Статья 31</vt:lpstr>
      <vt:lpstr>Статья 42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ребёнка.</dc:title>
  <dc:creator>Admin</dc:creator>
  <cp:lastModifiedBy>Доронина Ольга Александровна</cp:lastModifiedBy>
  <cp:revision>15</cp:revision>
  <dcterms:created xsi:type="dcterms:W3CDTF">2016-04-07T15:09:04Z</dcterms:created>
  <dcterms:modified xsi:type="dcterms:W3CDTF">2016-04-18T06:18:49Z</dcterms:modified>
</cp:coreProperties>
</file>