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6" r:id="rId5"/>
    <p:sldId id="277" r:id="rId6"/>
    <p:sldId id="279" r:id="rId7"/>
    <p:sldId id="278" r:id="rId8"/>
    <p:sldId id="280" r:id="rId9"/>
    <p:sldId id="285" r:id="rId10"/>
    <p:sldId id="281" r:id="rId11"/>
    <p:sldId id="282" r:id="rId12"/>
    <p:sldId id="286" r:id="rId13"/>
    <p:sldId id="283" r:id="rId14"/>
    <p:sldId id="284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4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9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6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3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2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0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7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5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732D-33AD-4830-81BA-C1BE832536C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7281-C23C-4EEE-897C-E58CBFDB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3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5931243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007A8-4945-44E9-9F3C-2AA4F99C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3" y="6047002"/>
            <a:ext cx="6685714" cy="695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F0336E-2398-4485-B89A-A680C0C11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23" y="1848009"/>
            <a:ext cx="8558748" cy="20484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5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1415480" y="170990"/>
            <a:ext cx="10687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 ПРОХОЖДЕНИЯ ПРОМЕЖУТОЧНОЙ АТТЕСТАЦИИ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3184C-1D16-4376-9B52-3F7604E46F1B}"/>
              </a:ext>
            </a:extLst>
          </p:cNvPr>
          <p:cNvSpPr/>
          <p:nvPr/>
        </p:nvSpPr>
        <p:spPr>
          <a:xfrm>
            <a:off x="2423981" y="1289255"/>
            <a:ext cx="66912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конце прохождения 9 этапа определяется сумма набранных за весь период баллов и принимается решение об итогах промежуточной аттестации. 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прохождения промежуточной аттестации необходимо набрать 50-72 балла. 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Предусмотрен следующий перевод баллов в отметку: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50-69 баллов – отметка «3» (удовлетворительно) – обучающийся достиг ознакомительного уровня;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70-72 балла  - отметка «4» (хорошо) – обучающийся перешел на базовый уровень изучения предмета «Технология».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A768BF-68BD-4984-A777-55FBA52D3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3424500"/>
            <a:ext cx="4040643" cy="39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4295800" y="170990"/>
            <a:ext cx="4404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ИТОГОВАЯ АТТЕСТАЦИЯ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3184C-1D16-4376-9B52-3F7604E46F1B}"/>
              </a:ext>
            </a:extLst>
          </p:cNvPr>
          <p:cNvSpPr/>
          <p:nvPr/>
        </p:nvSpPr>
        <p:spPr>
          <a:xfrm>
            <a:off x="2349683" y="1628800"/>
            <a:ext cx="93306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Базовый уровень итоговой аттестации обучающихся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Первый и второй этапы защиты проектов позволят определить базовый уровень итоговой аттестации обучающихся, который будет складываться из баллов, полученных при голосовании на электронной образовательной площадке и защите проекта перед одноклассниками.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Высший балл итоговой аттестации.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 своего проекта перед школьным сообществом означает овладение материалом на высоком проектном уровне.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Конечный результат оценивания представлен в интегрированном виде: оценка учителя, самооценка 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взаимооценивание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6261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4295800" y="170990"/>
            <a:ext cx="4404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ИТОГОВАЯ АТТЕСТАЦИЯ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id="{3991BDFC-C391-4184-B89E-ABB603AF447E}"/>
              </a:ext>
            </a:extLst>
          </p:cNvPr>
          <p:cNvSpPr/>
          <p:nvPr/>
        </p:nvSpPr>
        <p:spPr>
          <a:xfrm>
            <a:off x="3795325" y="1083054"/>
            <a:ext cx="4994733" cy="545367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Вариативная форма промежуточной и итоговой аттестации в Школе проектов «Отражение»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C9966D21-D020-41FB-8B09-7940CF58B513}"/>
              </a:ext>
            </a:extLst>
          </p:cNvPr>
          <p:cNvSpPr/>
          <p:nvPr/>
        </p:nvSpPr>
        <p:spPr>
          <a:xfrm>
            <a:off x="4268043" y="2028109"/>
            <a:ext cx="1994828" cy="4409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Промежуточная аттестация</a:t>
            </a:r>
          </a:p>
        </p:txBody>
      </p:sp>
      <p:cxnSp>
        <p:nvCxnSpPr>
          <p:cNvPr id="11" name="Соединительная линия уступом 7">
            <a:extLst>
              <a:ext uri="{FF2B5EF4-FFF2-40B4-BE49-F238E27FC236}">
                <a16:creationId xmlns:a16="http://schemas.microsoft.com/office/drawing/2014/main" id="{1BFDAE41-0FCC-4D10-AAB4-9F4FBC6EC83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5579231" y="1314648"/>
            <a:ext cx="399688" cy="1027235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9">
            <a:extLst>
              <a:ext uri="{FF2B5EF4-FFF2-40B4-BE49-F238E27FC236}">
                <a16:creationId xmlns:a16="http://schemas.microsoft.com/office/drawing/2014/main" id="{F2299C28-36E1-4E62-80B5-43A5E06A2BCE}"/>
              </a:ext>
            </a:extLst>
          </p:cNvPr>
          <p:cNvCxnSpPr>
            <a:cxnSpLocks/>
            <a:stCxn id="8" idx="2"/>
            <a:endCxn id="39" idx="0"/>
          </p:cNvCxnSpPr>
          <p:nvPr/>
        </p:nvCxnSpPr>
        <p:spPr>
          <a:xfrm rot="16200000" flipH="1">
            <a:off x="8047584" y="-126471"/>
            <a:ext cx="397700" cy="3907484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843F62-87AE-4AE4-A780-F0085A88A349}"/>
              </a:ext>
            </a:extLst>
          </p:cNvPr>
          <p:cNvSpPr/>
          <p:nvPr/>
        </p:nvSpPr>
        <p:spPr>
          <a:xfrm flipH="1">
            <a:off x="2796789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160687-1D71-4478-AD4F-B7CCEF722B33}"/>
              </a:ext>
            </a:extLst>
          </p:cNvPr>
          <p:cNvSpPr/>
          <p:nvPr/>
        </p:nvSpPr>
        <p:spPr>
          <a:xfrm flipH="1">
            <a:off x="3371424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 идей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67508B-D2E2-43EC-A458-6479F5F2C614}"/>
              </a:ext>
            </a:extLst>
          </p:cNvPr>
          <p:cNvSpPr/>
          <p:nvPr/>
        </p:nvSpPr>
        <p:spPr>
          <a:xfrm flipH="1">
            <a:off x="3946059" y="2944395"/>
            <a:ext cx="348767" cy="1812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идеи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B652CB-124A-485B-9A07-9267A0431045}"/>
              </a:ext>
            </a:extLst>
          </p:cNvPr>
          <p:cNvSpPr/>
          <p:nvPr/>
        </p:nvSpPr>
        <p:spPr>
          <a:xfrm flipH="1">
            <a:off x="4520694" y="2944395"/>
            <a:ext cx="348767" cy="1812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Самоопределение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CBEB38-F5C4-4F7B-A944-10953E6C0B24}"/>
              </a:ext>
            </a:extLst>
          </p:cNvPr>
          <p:cNvSpPr/>
          <p:nvPr/>
        </p:nvSpPr>
        <p:spPr>
          <a:xfrm flipH="1">
            <a:off x="5095329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 материалы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A6360F5-33B2-414A-9C5D-82DF19DB758D}"/>
              </a:ext>
            </a:extLst>
          </p:cNvPr>
          <p:cNvSpPr/>
          <p:nvPr/>
        </p:nvSpPr>
        <p:spPr>
          <a:xfrm flipH="1">
            <a:off x="5669964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 проекта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DA8A248-CD0F-4ACB-B9FA-CE99F9931C27}"/>
              </a:ext>
            </a:extLst>
          </p:cNvPr>
          <p:cNvSpPr/>
          <p:nvPr/>
        </p:nvSpPr>
        <p:spPr>
          <a:xfrm flipH="1">
            <a:off x="6244599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BF02598-0E3F-46D1-BC11-95ED45F5E6E0}"/>
              </a:ext>
            </a:extLst>
          </p:cNvPr>
          <p:cNvSpPr/>
          <p:nvPr/>
        </p:nvSpPr>
        <p:spPr>
          <a:xfrm flipH="1">
            <a:off x="6819234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Проектирование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9323FC6-BEC8-4CC5-A5F7-E1D6ABCCFF68}"/>
              </a:ext>
            </a:extLst>
          </p:cNvPr>
          <p:cNvSpPr/>
          <p:nvPr/>
        </p:nvSpPr>
        <p:spPr>
          <a:xfrm flipH="1">
            <a:off x="7393870" y="2944395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в сети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BFFA07D-18E5-466A-A6F3-9403F415D3A1}"/>
              </a:ext>
            </a:extLst>
          </p:cNvPr>
          <p:cNvSpPr/>
          <p:nvPr/>
        </p:nvSpPr>
        <p:spPr>
          <a:xfrm flipH="1">
            <a:off x="9763137" y="2944394"/>
            <a:ext cx="348767" cy="181232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Отбор проектов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8D8CCC-82BB-4DDD-8B2F-4B4F390D2025}"/>
              </a:ext>
            </a:extLst>
          </p:cNvPr>
          <p:cNvSpPr/>
          <p:nvPr/>
        </p:nvSpPr>
        <p:spPr>
          <a:xfrm flipH="1">
            <a:off x="10759644" y="2944394"/>
            <a:ext cx="348767" cy="181232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в школе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4A087F1-6AEF-4A1D-A10A-FADCF167110C}"/>
              </a:ext>
            </a:extLst>
          </p:cNvPr>
          <p:cNvSpPr/>
          <p:nvPr/>
        </p:nvSpPr>
        <p:spPr>
          <a:xfrm flipH="1">
            <a:off x="9194137" y="2944394"/>
            <a:ext cx="348767" cy="181232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в классе</a:t>
            </a:r>
          </a:p>
        </p:txBody>
      </p:sp>
      <p:cxnSp>
        <p:nvCxnSpPr>
          <p:cNvPr id="25" name="Соединительная линия уступом 46">
            <a:extLst>
              <a:ext uri="{FF2B5EF4-FFF2-40B4-BE49-F238E27FC236}">
                <a16:creationId xmlns:a16="http://schemas.microsoft.com/office/drawing/2014/main" id="{F8BBAACB-C4C7-4BE9-BC70-DDDCDE969E23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rot="5400000">
            <a:off x="3880656" y="1559593"/>
            <a:ext cx="475319" cy="229428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48">
            <a:extLst>
              <a:ext uri="{FF2B5EF4-FFF2-40B4-BE49-F238E27FC236}">
                <a16:creationId xmlns:a16="http://schemas.microsoft.com/office/drawing/2014/main" id="{9F28A995-5BB2-4AC7-9739-A0888975E028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rot="5400000">
            <a:off x="4167973" y="1846910"/>
            <a:ext cx="475319" cy="171965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50">
            <a:extLst>
              <a:ext uri="{FF2B5EF4-FFF2-40B4-BE49-F238E27FC236}">
                <a16:creationId xmlns:a16="http://schemas.microsoft.com/office/drawing/2014/main" id="{3EC4AD1B-6389-4FD4-8816-093561EF59C9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rot="5400000">
            <a:off x="4455291" y="2134228"/>
            <a:ext cx="475319" cy="114501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52">
            <a:extLst>
              <a:ext uri="{FF2B5EF4-FFF2-40B4-BE49-F238E27FC236}">
                <a16:creationId xmlns:a16="http://schemas.microsoft.com/office/drawing/2014/main" id="{955C5B44-19B7-4824-B679-A9761F4EEF2B}"/>
              </a:ext>
            </a:extLst>
          </p:cNvPr>
          <p:cNvCxnSpPr>
            <a:stCxn id="9" idx="2"/>
            <a:endCxn id="16" idx="0"/>
          </p:cNvCxnSpPr>
          <p:nvPr/>
        </p:nvCxnSpPr>
        <p:spPr>
          <a:xfrm rot="5400000">
            <a:off x="4742608" y="2421545"/>
            <a:ext cx="475319" cy="57038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54">
            <a:extLst>
              <a:ext uri="{FF2B5EF4-FFF2-40B4-BE49-F238E27FC236}">
                <a16:creationId xmlns:a16="http://schemas.microsoft.com/office/drawing/2014/main" id="{3DD0659E-B2A4-4CB7-A7F4-90DFBAC370DC}"/>
              </a:ext>
            </a:extLst>
          </p:cNvPr>
          <p:cNvCxnSpPr>
            <a:stCxn id="9" idx="2"/>
            <a:endCxn id="17" idx="0"/>
          </p:cNvCxnSpPr>
          <p:nvPr/>
        </p:nvCxnSpPr>
        <p:spPr>
          <a:xfrm rot="16200000" flipH="1">
            <a:off x="5029925" y="2704607"/>
            <a:ext cx="475319" cy="425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56">
            <a:extLst>
              <a:ext uri="{FF2B5EF4-FFF2-40B4-BE49-F238E27FC236}">
                <a16:creationId xmlns:a16="http://schemas.microsoft.com/office/drawing/2014/main" id="{0512032B-C452-4AFA-97DD-CDDC790DC1D9}"/>
              </a:ext>
            </a:extLst>
          </p:cNvPr>
          <p:cNvCxnSpPr>
            <a:stCxn id="9" idx="2"/>
            <a:endCxn id="18" idx="0"/>
          </p:cNvCxnSpPr>
          <p:nvPr/>
        </p:nvCxnSpPr>
        <p:spPr>
          <a:xfrm rot="16200000" flipH="1">
            <a:off x="5317243" y="2417290"/>
            <a:ext cx="475319" cy="57889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60">
            <a:extLst>
              <a:ext uri="{FF2B5EF4-FFF2-40B4-BE49-F238E27FC236}">
                <a16:creationId xmlns:a16="http://schemas.microsoft.com/office/drawing/2014/main" id="{8DE6D1C1-CEA3-4A3A-A449-C664CD37BF1D}"/>
              </a:ext>
            </a:extLst>
          </p:cNvPr>
          <p:cNvCxnSpPr>
            <a:stCxn id="9" idx="2"/>
            <a:endCxn id="19" idx="0"/>
          </p:cNvCxnSpPr>
          <p:nvPr/>
        </p:nvCxnSpPr>
        <p:spPr>
          <a:xfrm rot="16200000" flipH="1">
            <a:off x="5604560" y="2129972"/>
            <a:ext cx="475319" cy="115352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62">
            <a:extLst>
              <a:ext uri="{FF2B5EF4-FFF2-40B4-BE49-F238E27FC236}">
                <a16:creationId xmlns:a16="http://schemas.microsoft.com/office/drawing/2014/main" id="{869373BF-EA7D-4E95-A17C-6EED9B1D694E}"/>
              </a:ext>
            </a:extLst>
          </p:cNvPr>
          <p:cNvCxnSpPr>
            <a:stCxn id="9" idx="2"/>
            <a:endCxn id="20" idx="0"/>
          </p:cNvCxnSpPr>
          <p:nvPr/>
        </p:nvCxnSpPr>
        <p:spPr>
          <a:xfrm rot="16200000" flipH="1">
            <a:off x="5891878" y="1842655"/>
            <a:ext cx="475319" cy="172816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64">
            <a:extLst>
              <a:ext uri="{FF2B5EF4-FFF2-40B4-BE49-F238E27FC236}">
                <a16:creationId xmlns:a16="http://schemas.microsoft.com/office/drawing/2014/main" id="{31670A91-C1A1-4185-B97F-D23081436137}"/>
              </a:ext>
            </a:extLst>
          </p:cNvPr>
          <p:cNvCxnSpPr>
            <a:stCxn id="9" idx="2"/>
            <a:endCxn id="21" idx="0"/>
          </p:cNvCxnSpPr>
          <p:nvPr/>
        </p:nvCxnSpPr>
        <p:spPr>
          <a:xfrm rot="16200000" flipH="1">
            <a:off x="6179196" y="1555337"/>
            <a:ext cx="475319" cy="2302796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66">
            <a:extLst>
              <a:ext uri="{FF2B5EF4-FFF2-40B4-BE49-F238E27FC236}">
                <a16:creationId xmlns:a16="http://schemas.microsoft.com/office/drawing/2014/main" id="{3C3C9518-24BB-4E2E-8B87-8CE4A44EEF51}"/>
              </a:ext>
            </a:extLst>
          </p:cNvPr>
          <p:cNvCxnSpPr>
            <a:stCxn id="39" idx="2"/>
            <a:endCxn id="24" idx="0"/>
          </p:cNvCxnSpPr>
          <p:nvPr/>
        </p:nvCxnSpPr>
        <p:spPr>
          <a:xfrm rot="5400000">
            <a:off x="9545695" y="2289913"/>
            <a:ext cx="477306" cy="831656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68">
            <a:extLst>
              <a:ext uri="{FF2B5EF4-FFF2-40B4-BE49-F238E27FC236}">
                <a16:creationId xmlns:a16="http://schemas.microsoft.com/office/drawing/2014/main" id="{91C74A67-7920-41C3-816F-087C49A8E58C}"/>
              </a:ext>
            </a:extLst>
          </p:cNvPr>
          <p:cNvCxnSpPr>
            <a:stCxn id="39" idx="2"/>
            <a:endCxn id="22" idx="0"/>
          </p:cNvCxnSpPr>
          <p:nvPr/>
        </p:nvCxnSpPr>
        <p:spPr>
          <a:xfrm rot="5400000">
            <a:off x="9830195" y="2574413"/>
            <a:ext cx="477306" cy="262656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70">
            <a:extLst>
              <a:ext uri="{FF2B5EF4-FFF2-40B4-BE49-F238E27FC236}">
                <a16:creationId xmlns:a16="http://schemas.microsoft.com/office/drawing/2014/main" id="{D751413B-3852-4FA0-AB71-2982135A3FAC}"/>
              </a:ext>
            </a:extLst>
          </p:cNvPr>
          <p:cNvCxnSpPr>
            <a:stCxn id="39" idx="2"/>
            <a:endCxn id="23" idx="0"/>
          </p:cNvCxnSpPr>
          <p:nvPr/>
        </p:nvCxnSpPr>
        <p:spPr>
          <a:xfrm rot="16200000" flipH="1">
            <a:off x="10328448" y="2338815"/>
            <a:ext cx="477306" cy="733851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85">
            <a:extLst>
              <a:ext uri="{FF2B5EF4-FFF2-40B4-BE49-F238E27FC236}">
                <a16:creationId xmlns:a16="http://schemas.microsoft.com/office/drawing/2014/main" id="{DBB7F699-3F93-438E-A498-59AEDC699620}"/>
              </a:ext>
            </a:extLst>
          </p:cNvPr>
          <p:cNvSpPr/>
          <p:nvPr/>
        </p:nvSpPr>
        <p:spPr>
          <a:xfrm>
            <a:off x="2409801" y="2273741"/>
            <a:ext cx="5659395" cy="2702010"/>
          </a:xfrm>
          <a:prstGeom prst="roundRect">
            <a:avLst>
              <a:gd name="adj" fmla="val 796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86">
            <a:extLst>
              <a:ext uri="{FF2B5EF4-FFF2-40B4-BE49-F238E27FC236}">
                <a16:creationId xmlns:a16="http://schemas.microsoft.com/office/drawing/2014/main" id="{A753CAE7-2F76-45FA-ADD3-08F552F620A3}"/>
              </a:ext>
            </a:extLst>
          </p:cNvPr>
          <p:cNvSpPr/>
          <p:nvPr/>
        </p:nvSpPr>
        <p:spPr>
          <a:xfrm>
            <a:off x="8791432" y="2207839"/>
            <a:ext cx="2894174" cy="2767912"/>
          </a:xfrm>
          <a:prstGeom prst="roundRect">
            <a:avLst>
              <a:gd name="adj" fmla="val 7960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5">
            <a:extLst>
              <a:ext uri="{FF2B5EF4-FFF2-40B4-BE49-F238E27FC236}">
                <a16:creationId xmlns:a16="http://schemas.microsoft.com/office/drawing/2014/main" id="{5AE23118-E6B4-4537-978B-6A8329381950}"/>
              </a:ext>
            </a:extLst>
          </p:cNvPr>
          <p:cNvSpPr/>
          <p:nvPr/>
        </p:nvSpPr>
        <p:spPr>
          <a:xfrm>
            <a:off x="9169107" y="2026121"/>
            <a:ext cx="2062138" cy="440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Итоговая аттестация</a:t>
            </a:r>
          </a:p>
        </p:txBody>
      </p:sp>
      <p:sp>
        <p:nvSpPr>
          <p:cNvPr id="40" name="Правая фигурная скобка 39">
            <a:extLst>
              <a:ext uri="{FF2B5EF4-FFF2-40B4-BE49-F238E27FC236}">
                <a16:creationId xmlns:a16="http://schemas.microsoft.com/office/drawing/2014/main" id="{3E0AE7B3-7DAF-4020-98F5-C83E71EC0A7B}"/>
              </a:ext>
            </a:extLst>
          </p:cNvPr>
          <p:cNvSpPr/>
          <p:nvPr/>
        </p:nvSpPr>
        <p:spPr>
          <a:xfrm rot="5400000">
            <a:off x="5147244" y="2934918"/>
            <a:ext cx="236423" cy="5659397"/>
          </a:xfrm>
          <a:prstGeom prst="rightBrace">
            <a:avLst>
              <a:gd name="adj1" fmla="val 37709"/>
              <a:gd name="adj2" fmla="val 5000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Правая фигурная скобка 40">
            <a:extLst>
              <a:ext uri="{FF2B5EF4-FFF2-40B4-BE49-F238E27FC236}">
                <a16:creationId xmlns:a16="http://schemas.microsoft.com/office/drawing/2014/main" id="{62996A46-1BE1-46B9-9BE7-E2D55275A250}"/>
              </a:ext>
            </a:extLst>
          </p:cNvPr>
          <p:cNvSpPr/>
          <p:nvPr/>
        </p:nvSpPr>
        <p:spPr>
          <a:xfrm rot="5400000">
            <a:off x="10120307" y="4299937"/>
            <a:ext cx="236423" cy="2894174"/>
          </a:xfrm>
          <a:prstGeom prst="rightBrace">
            <a:avLst>
              <a:gd name="adj1" fmla="val 37709"/>
              <a:gd name="adj2" fmla="val 50000"/>
            </a:avLst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E138E9-A567-4693-BC1B-9FDFF8FB9335}"/>
              </a:ext>
            </a:extLst>
          </p:cNvPr>
          <p:cNvSpPr txBox="1"/>
          <p:nvPr/>
        </p:nvSpPr>
        <p:spPr>
          <a:xfrm>
            <a:off x="2915189" y="5966053"/>
            <a:ext cx="470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Учёт достижений обучающегося, накопительная система баллов, рейтинг активности.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427D49-9788-4944-856C-8FBF582CA8FC}"/>
              </a:ext>
            </a:extLst>
          </p:cNvPr>
          <p:cNvSpPr txBox="1"/>
          <p:nvPr/>
        </p:nvSpPr>
        <p:spPr>
          <a:xfrm>
            <a:off x="8590950" y="5966053"/>
            <a:ext cx="329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Итоговая аттестация =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промежуточная аттестация + самооценка + оценка одноклассников + оценка родителей + оценка учителя + голосование в сети.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E798A24-16D7-46A6-B243-D067EED9BC54}"/>
              </a:ext>
            </a:extLst>
          </p:cNvPr>
          <p:cNvSpPr/>
          <p:nvPr/>
        </p:nvSpPr>
        <p:spPr>
          <a:xfrm>
            <a:off x="10297011" y="5131941"/>
            <a:ext cx="1280885" cy="38868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 уровень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9F4056F-D6C8-4BBA-9DC8-4D6FC83CCB8E}"/>
              </a:ext>
            </a:extLst>
          </p:cNvPr>
          <p:cNvSpPr/>
          <p:nvPr/>
        </p:nvSpPr>
        <p:spPr>
          <a:xfrm>
            <a:off x="8849686" y="5131940"/>
            <a:ext cx="1280885" cy="38868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Базовый уровень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A29B345-101A-40C6-8B4C-24B92A74E1D1}"/>
              </a:ext>
            </a:extLst>
          </p:cNvPr>
          <p:cNvSpPr/>
          <p:nvPr/>
        </p:nvSpPr>
        <p:spPr>
          <a:xfrm>
            <a:off x="2516893" y="5131939"/>
            <a:ext cx="5445211" cy="388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Ознакомительный уровень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54B20CA-34F6-4AC7-9D8B-0F0ACD5BF53A}"/>
              </a:ext>
            </a:extLst>
          </p:cNvPr>
          <p:cNvSpPr/>
          <p:nvPr/>
        </p:nvSpPr>
        <p:spPr>
          <a:xfrm>
            <a:off x="10934027" y="3003512"/>
            <a:ext cx="312741" cy="20893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12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291DF7F-686A-4332-BE73-07A1C7F0F0DF}"/>
              </a:ext>
            </a:extLst>
          </p:cNvPr>
          <p:cNvSpPr/>
          <p:nvPr/>
        </p:nvSpPr>
        <p:spPr>
          <a:xfrm>
            <a:off x="9952399" y="3003512"/>
            <a:ext cx="312741" cy="2089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11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30E812A-C701-48CE-AA9D-48A875946816}"/>
              </a:ext>
            </a:extLst>
          </p:cNvPr>
          <p:cNvSpPr/>
          <p:nvPr/>
        </p:nvSpPr>
        <p:spPr>
          <a:xfrm>
            <a:off x="9378051" y="3003512"/>
            <a:ext cx="312741" cy="2089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10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B0BBC2C-0085-4071-A027-89B1CAC32938}"/>
              </a:ext>
            </a:extLst>
          </p:cNvPr>
          <p:cNvSpPr/>
          <p:nvPr/>
        </p:nvSpPr>
        <p:spPr>
          <a:xfrm>
            <a:off x="7578666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9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CC944AC-DFE1-417E-8250-8E1D177BF462}"/>
              </a:ext>
            </a:extLst>
          </p:cNvPr>
          <p:cNvSpPr/>
          <p:nvPr/>
        </p:nvSpPr>
        <p:spPr>
          <a:xfrm>
            <a:off x="6962981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8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765642A-82E2-48E5-B571-6A4EACF3690F}"/>
              </a:ext>
            </a:extLst>
          </p:cNvPr>
          <p:cNvSpPr/>
          <p:nvPr/>
        </p:nvSpPr>
        <p:spPr>
          <a:xfrm>
            <a:off x="6416855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7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29583BD-438F-45FC-B70F-8CA70C3C50B9}"/>
              </a:ext>
            </a:extLst>
          </p:cNvPr>
          <p:cNvSpPr/>
          <p:nvPr/>
        </p:nvSpPr>
        <p:spPr>
          <a:xfrm>
            <a:off x="5839660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6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C277456-77D6-46CA-854A-20705F3F2058}"/>
              </a:ext>
            </a:extLst>
          </p:cNvPr>
          <p:cNvSpPr/>
          <p:nvPr/>
        </p:nvSpPr>
        <p:spPr>
          <a:xfrm>
            <a:off x="5265935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5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F9FFED3-E6FF-439B-8708-10876EA33489}"/>
              </a:ext>
            </a:extLst>
          </p:cNvPr>
          <p:cNvSpPr/>
          <p:nvPr/>
        </p:nvSpPr>
        <p:spPr>
          <a:xfrm>
            <a:off x="4618137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4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767BCCE-CEAE-4B76-A583-898CA86ED01D}"/>
              </a:ext>
            </a:extLst>
          </p:cNvPr>
          <p:cNvSpPr/>
          <p:nvPr/>
        </p:nvSpPr>
        <p:spPr>
          <a:xfrm>
            <a:off x="4144090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3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F4A9929-EAD5-4AFA-8F05-FF4558847897}"/>
              </a:ext>
            </a:extLst>
          </p:cNvPr>
          <p:cNvSpPr/>
          <p:nvPr/>
        </p:nvSpPr>
        <p:spPr>
          <a:xfrm>
            <a:off x="3533358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3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4D61BE1-A1A3-473B-BBF8-EAE0FBF5E345}"/>
              </a:ext>
            </a:extLst>
          </p:cNvPr>
          <p:cNvSpPr/>
          <p:nvPr/>
        </p:nvSpPr>
        <p:spPr>
          <a:xfrm>
            <a:off x="2973518" y="3003512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404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2115307" y="185252"/>
            <a:ext cx="8786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ДАННОЙ ФОРМЫ АТТЕСТАЦИИ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3184C-1D16-4376-9B52-3F7604E46F1B}"/>
              </a:ext>
            </a:extLst>
          </p:cNvPr>
          <p:cNvSpPr/>
          <p:nvPr/>
        </p:nvSpPr>
        <p:spPr>
          <a:xfrm>
            <a:off x="2279576" y="1484784"/>
            <a:ext cx="93306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Учащимся будут заранее предъявляться «открытые» требования к оцениванию выполняемых ими заданий и критерии оценивания.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содержание обучения будут включены методы самоконтроля 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самооценивания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учеником своих результатов по критериям, выработанным совместно с учителем и остальными учащимися.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Процедуры промежуточной и итоговой аттестации будут открытыми для всех участников образовательного процесса.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158302-BDF5-4E00-8EEF-897878979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63" y="3978660"/>
            <a:ext cx="4506796" cy="27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2115307" y="185252"/>
            <a:ext cx="8786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ДАННОЙ ФОРМЫ АТТЕСТАЦИИ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3184C-1D16-4376-9B52-3F7604E46F1B}"/>
              </a:ext>
            </a:extLst>
          </p:cNvPr>
          <p:cNvSpPr/>
          <p:nvPr/>
        </p:nvSpPr>
        <p:spPr>
          <a:xfrm>
            <a:off x="2409801" y="1844824"/>
            <a:ext cx="93306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Поиск новых подходов к оцениванию образовательных достижений учащихся связан с переходом от принципа оценивания по соответствию некоторой норме к принципу оценивания образованности ребенка по результатам его собственного продвижения, с необходимостью оценки личностных достижений каждого учащегося, развитием рефлексивных умений и самооценки учащихся. 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 как в процессе деятельности возможна интеграция различных предметных областей, полученные на разных этапах участия в Школе проектов «Отражение» баллы будут засчитываться как промежуточная аттестация по различным предметам в соответствие с выбранной идеей проекта и Положением о текущей и промежуточной аттестации. 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1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3917F5-49DC-4038-A34E-0BC62F70D7CD}"/>
              </a:ext>
            </a:extLst>
          </p:cNvPr>
          <p:cNvSpPr/>
          <p:nvPr/>
        </p:nvSpPr>
        <p:spPr>
          <a:xfrm>
            <a:off x="0" y="5931243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F444CD-4844-438C-942B-EAFF69C2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3" y="6047002"/>
            <a:ext cx="6685714" cy="69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718BC-913D-473A-A776-6B1253BE5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5" y="0"/>
            <a:ext cx="225433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A61609-357F-44E7-8BD0-B16124F66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02" y="345823"/>
            <a:ext cx="3564396" cy="85311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085CF9-3433-4A8F-9081-D26BFB29A3AE}"/>
              </a:ext>
            </a:extLst>
          </p:cNvPr>
          <p:cNvSpPr/>
          <p:nvPr/>
        </p:nvSpPr>
        <p:spPr>
          <a:xfrm>
            <a:off x="1847528" y="2564904"/>
            <a:ext cx="9793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74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ADF806-CF42-437D-826F-96BF2527D292}"/>
              </a:ext>
            </a:extLst>
          </p:cNvPr>
          <p:cNvSpPr/>
          <p:nvPr/>
        </p:nvSpPr>
        <p:spPr>
          <a:xfrm>
            <a:off x="2783632" y="170990"/>
            <a:ext cx="837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«ШКОЛА ПРОЕКТОВ «ОТРАЖЕНИЕ»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7C97A76-A365-4B05-BE81-F44207A9936A}"/>
              </a:ext>
            </a:extLst>
          </p:cNvPr>
          <p:cNvSpPr txBox="1">
            <a:spLocks/>
          </p:cNvSpPr>
          <p:nvPr/>
        </p:nvSpPr>
        <p:spPr>
          <a:xfrm>
            <a:off x="2388336" y="1556792"/>
            <a:ext cx="8770853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 реализации мероприятия «Создание сети школ, реализующих инновационные программы для отработки новых технологий и содержания обучения и воспитания  через конкурсную поддержку школьных инициатив и сетевых проектов» ведомственной целевой программы «Развитие современных механизмов и технологий дошкольного и общего образования» подпрограммы «Развитие  дошкольного и общего образования» государственной программы  Российской Федерации «Развитие образования», конкурс 2020 Лот №3 «Разработка и апробация вариативных форм проведения промежуточной и итоговой аттестации по учебному предмету «Технология».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3F3D93-2F54-420F-AC43-FC67375FF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922193"/>
            <a:ext cx="5423229" cy="12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ADF806-CF42-437D-826F-96BF2527D292}"/>
              </a:ext>
            </a:extLst>
          </p:cNvPr>
          <p:cNvSpPr/>
          <p:nvPr/>
        </p:nvSpPr>
        <p:spPr>
          <a:xfrm>
            <a:off x="2783632" y="170990"/>
            <a:ext cx="837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«ШКОЛА ПРОЕКТОВ «ОТРАЖЕНИЕ»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1606177-38E0-424F-9D2E-BC46AE18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01" y="1591711"/>
            <a:ext cx="8951621" cy="1143000"/>
          </a:xfrm>
        </p:spPr>
        <p:txBody>
          <a:bodyPr>
            <a:noAutofit/>
          </a:bodyPr>
          <a:lstStyle/>
          <a:p>
            <a:pPr algn="l"/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проекта: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разработать и апробировать новую форму промежуточной и итоговой аттестации по учебному предмету «Технология».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D21ECA0-CB94-4E5D-8935-0AB3C505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801" y="3084492"/>
            <a:ext cx="9247507" cy="2181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для достижения цели: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организовать деятельность Школы проектов «Отражение»;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создать электронную образовательную площадку Школы проектов;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включить всех участников образовательного процесса основной школы в деятельность Школы проектов и создать методические сети.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ADF806-CF42-437D-826F-96BF2527D292}"/>
              </a:ext>
            </a:extLst>
          </p:cNvPr>
          <p:cNvSpPr/>
          <p:nvPr/>
        </p:nvSpPr>
        <p:spPr>
          <a:xfrm>
            <a:off x="2783632" y="170990"/>
            <a:ext cx="837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«ШКОЛА ПРОЕКТОВ «ОТРАЖЕНИЕ»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1606177-38E0-424F-9D2E-BC46AE18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01" y="1591710"/>
            <a:ext cx="9302823" cy="2485362"/>
          </a:xfrm>
        </p:spPr>
        <p:txBody>
          <a:bodyPr>
            <a:noAutofit/>
          </a:bodyPr>
          <a:lstStyle/>
          <a:p>
            <a:pPr algn="l"/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Школа проектов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возможность вариативной формы прохождения аттестации в открытом пространстве проектной и исследовательской деятельности, уникальная возможность получить необходимые знания и практические навыки по созданию собственных продуктов, принять участие в определённых кем-то и/или инициативных проектах, а также в проектах по реализации своих замыслов и идей.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16C9EF-10AC-4AE5-A870-1FA8F2E1D2F1}"/>
              </a:ext>
            </a:extLst>
          </p:cNvPr>
          <p:cNvSpPr/>
          <p:nvPr/>
        </p:nvSpPr>
        <p:spPr>
          <a:xfrm>
            <a:off x="2439283" y="3861048"/>
            <a:ext cx="9302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 Школы проектов «Отражение» разворачивается на электронной образовательной площадке, администратором которой становится учитель технологии.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22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ADF806-CF42-437D-826F-96BF2527D292}"/>
              </a:ext>
            </a:extLst>
          </p:cNvPr>
          <p:cNvSpPr/>
          <p:nvPr/>
        </p:nvSpPr>
        <p:spPr>
          <a:xfrm>
            <a:off x="2783632" y="170990"/>
            <a:ext cx="837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«ШКОЛА ПРОЕКТОВ «ОТРАЖЕНИЕ»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5815F55-FA1A-4647-AABD-8251BE97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600201"/>
            <a:ext cx="8879613" cy="204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Предполагаемые участники Школы проектов: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 5-8-х классов, родители, учителя школы, партнеры проекта.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Школе создаются ассоциации родителей по профессиональному признаку (врачей, педагогов, инженеров, юристов и прочее), которые участвуют в разработке, сопровождении проектов и оценивании во время защиты.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E7C233-FA82-471F-B13A-DE5B6471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9187" y="3645024"/>
            <a:ext cx="7710615" cy="27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2063552" y="197277"/>
            <a:ext cx="9299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И ЗАДАЧИ ШКОЛЫ ПРОЕКТОВ «ОТРАЖЕНИЕ»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6036A60-C3F9-448E-9FA9-B0F26808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608" y="1600201"/>
            <a:ext cx="90147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возможности вариативной формы прохождения аттестации в открытом пространстве проектной и исследовательской деятельности.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Задачи: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Проектное и исследовательское просвещение.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Определение профессиональной траектории.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Активизация личностной позиции учащегося.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Разностороннее развитие личности учащегося.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Мотивация участников Школы проектов.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Расширение сотрудничества.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материально-технической базы проектной и учебно-исследовательской деятельности обучающихся.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3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3647728" y="170990"/>
            <a:ext cx="583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ПРОМЕЖУТОЧНАЯ АТТЕСТАЦИЯ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15ABC09-BC81-495E-BF14-C35F6D78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801" y="1487515"/>
            <a:ext cx="8942784" cy="2404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предмету «Технология» определен следующий вариант промежуточной аттестации: накопительная рейтинговая система оценивания.</a:t>
            </a:r>
          </a:p>
          <a:p>
            <a:pPr marL="0" indent="0">
              <a:buNone/>
            </a:pP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рейтинговой системы оценивания – создание условий для мотивации самостоятельности обучающихся средствами своевременной и систематической оценки результатов работы в соответствии с реальными достижениями.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id="{096BAB63-2011-4DE1-9CF8-B4925301B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88" y="3639149"/>
            <a:ext cx="7103291" cy="33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1415480" y="170990"/>
            <a:ext cx="10687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 ПРОХОЖДЕНИЯ ПРОМЕЖУТОЧНОЙ АТТЕСТАЦИИ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A3184C-1D16-4376-9B52-3F7604E46F1B}"/>
              </a:ext>
            </a:extLst>
          </p:cNvPr>
          <p:cNvSpPr/>
          <p:nvPr/>
        </p:nvSpPr>
        <p:spPr>
          <a:xfrm>
            <a:off x="2381941" y="1228397"/>
            <a:ext cx="9721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прохождения промежуточной аттестации обучающимся необходимо развернуть собственную деятельность на базе электронной образовательной площадки Школы проектов, где будет предложено прохождение 9 этапов (работа на каждом этапе оценивается в баллах):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года (объявление общей, проектной темы) – 5 баллов;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 идей (формирование банка идей и их классификация) – 5 баллов;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идеи (выбор идеи проекта) – 1 балл;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Самоопределение (выбор самостоятельной или коллективной работы) – 2 балла;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Изучение (изучение обучающих материалов) – 10 баллов;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идеи (разработка проектной идеи) – 5 баллов;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проекта (выбор формы проекта) – 2 балла;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проекта (работа над созданием проекта) – 40 баллов;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Размещение проекта (размещение проекта на электронной площадке) – 2 балла.</a:t>
            </a:r>
          </a:p>
        </p:txBody>
      </p:sp>
    </p:spTree>
    <p:extLst>
      <p:ext uri="{BB962C8B-B14F-4D97-AF65-F5344CB8AC3E}">
        <p14:creationId xmlns:p14="http://schemas.microsoft.com/office/powerpoint/2010/main" val="273890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B4EFA4-ACB2-48D5-910E-78E5625C0032}"/>
              </a:ext>
            </a:extLst>
          </p:cNvPr>
          <p:cNvSpPr/>
          <p:nvPr/>
        </p:nvSpPr>
        <p:spPr>
          <a:xfrm>
            <a:off x="0" y="0"/>
            <a:ext cx="12192000" cy="926757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1BC29-C0EA-4C3D-AF12-AB100BA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098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048C1-D0CE-4097-A419-3E3D2177E724}"/>
              </a:ext>
            </a:extLst>
          </p:cNvPr>
          <p:cNvSpPr/>
          <p:nvPr/>
        </p:nvSpPr>
        <p:spPr>
          <a:xfrm>
            <a:off x="1415480" y="170990"/>
            <a:ext cx="10687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 ПРОХОЖДЕНИЯ ПРОМЕЖУТОЧНОЙ АТТЕСТАЦИИ</a:t>
            </a: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F600D6F8-3BAD-4DEB-8755-2E33FA3C8F05}"/>
              </a:ext>
            </a:extLst>
          </p:cNvPr>
          <p:cNvSpPr/>
          <p:nvPr/>
        </p:nvSpPr>
        <p:spPr>
          <a:xfrm>
            <a:off x="4583832" y="1097747"/>
            <a:ext cx="3802757" cy="72352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Вариативная форма промежуточной и итоговой аттестации в Школе проектов «Отражение»</a:t>
            </a: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A01714EE-B283-4507-8933-A1DA7AA547A1}"/>
              </a:ext>
            </a:extLst>
          </p:cNvPr>
          <p:cNvSpPr/>
          <p:nvPr/>
        </p:nvSpPr>
        <p:spPr>
          <a:xfrm>
            <a:off x="5487799" y="2164604"/>
            <a:ext cx="1994828" cy="4409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Промежуточная аттестация</a:t>
            </a:r>
          </a:p>
        </p:txBody>
      </p:sp>
      <p:cxnSp>
        <p:nvCxnSpPr>
          <p:cNvPr id="12" name="Соединительная линия уступом 7">
            <a:extLst>
              <a:ext uri="{FF2B5EF4-FFF2-40B4-BE49-F238E27FC236}">
                <a16:creationId xmlns:a16="http://schemas.microsoft.com/office/drawing/2014/main" id="{32200626-6065-4A28-A564-F3D3E0B9940D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rot="16200000" flipH="1">
            <a:off x="6313545" y="1992935"/>
            <a:ext cx="343335" cy="2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ACCC08-C2B9-4FD7-9BAB-A540E76779C4}"/>
              </a:ext>
            </a:extLst>
          </p:cNvPr>
          <p:cNvSpPr/>
          <p:nvPr/>
        </p:nvSpPr>
        <p:spPr>
          <a:xfrm flipH="1">
            <a:off x="4016545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года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2B0F-8706-455D-A222-490F986FB69F}"/>
              </a:ext>
            </a:extLst>
          </p:cNvPr>
          <p:cNvSpPr/>
          <p:nvPr/>
        </p:nvSpPr>
        <p:spPr>
          <a:xfrm flipH="1">
            <a:off x="4591180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 идей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B38D34-76FF-47F6-A4DF-1119E9442051}"/>
              </a:ext>
            </a:extLst>
          </p:cNvPr>
          <p:cNvSpPr/>
          <p:nvPr/>
        </p:nvSpPr>
        <p:spPr>
          <a:xfrm flipH="1">
            <a:off x="5165815" y="3080890"/>
            <a:ext cx="348767" cy="1812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идеи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8081B7-836F-49BE-80EA-2ABE0E71BDBD}"/>
              </a:ext>
            </a:extLst>
          </p:cNvPr>
          <p:cNvSpPr/>
          <p:nvPr/>
        </p:nvSpPr>
        <p:spPr>
          <a:xfrm flipH="1">
            <a:off x="5740450" y="3080890"/>
            <a:ext cx="348767" cy="1812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Самоопределение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3CB776-A32A-4D69-86DE-2138BECDA409}"/>
              </a:ext>
            </a:extLst>
          </p:cNvPr>
          <p:cNvSpPr/>
          <p:nvPr/>
        </p:nvSpPr>
        <p:spPr>
          <a:xfrm flipH="1">
            <a:off x="6315085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 материалы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1C9A61-5A4D-48B7-9A64-6E47E3A63100}"/>
              </a:ext>
            </a:extLst>
          </p:cNvPr>
          <p:cNvSpPr/>
          <p:nvPr/>
        </p:nvSpPr>
        <p:spPr>
          <a:xfrm flipH="1">
            <a:off x="6889720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 проекта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AAE3F0-ECA6-41C1-B928-F610D604A165}"/>
              </a:ext>
            </a:extLst>
          </p:cNvPr>
          <p:cNvSpPr/>
          <p:nvPr/>
        </p:nvSpPr>
        <p:spPr>
          <a:xfrm flipH="1">
            <a:off x="7464355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8F71C4-FE7F-45CE-9786-F344C12FAC31}"/>
              </a:ext>
            </a:extLst>
          </p:cNvPr>
          <p:cNvSpPr/>
          <p:nvPr/>
        </p:nvSpPr>
        <p:spPr>
          <a:xfrm flipH="1">
            <a:off x="8038990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Проектирование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AE99CD4-0331-4955-8ACF-33BF22932CE3}"/>
              </a:ext>
            </a:extLst>
          </p:cNvPr>
          <p:cNvSpPr/>
          <p:nvPr/>
        </p:nvSpPr>
        <p:spPr>
          <a:xfrm flipH="1">
            <a:off x="8613626" y="3080890"/>
            <a:ext cx="348767" cy="1812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в сети</a:t>
            </a:r>
          </a:p>
        </p:txBody>
      </p:sp>
      <p:cxnSp>
        <p:nvCxnSpPr>
          <p:cNvPr id="26" name="Соединительная линия уступом 46">
            <a:extLst>
              <a:ext uri="{FF2B5EF4-FFF2-40B4-BE49-F238E27FC236}">
                <a16:creationId xmlns:a16="http://schemas.microsoft.com/office/drawing/2014/main" id="{3635E664-84B8-40DC-A427-38B68ADAB710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rot="5400000">
            <a:off x="5100412" y="1696088"/>
            <a:ext cx="475319" cy="229428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48">
            <a:extLst>
              <a:ext uri="{FF2B5EF4-FFF2-40B4-BE49-F238E27FC236}">
                <a16:creationId xmlns:a16="http://schemas.microsoft.com/office/drawing/2014/main" id="{10E6083C-EE09-4AEB-9F56-764D467708D1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 rot="5400000">
            <a:off x="5387729" y="1983405"/>
            <a:ext cx="475319" cy="171965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50">
            <a:extLst>
              <a:ext uri="{FF2B5EF4-FFF2-40B4-BE49-F238E27FC236}">
                <a16:creationId xmlns:a16="http://schemas.microsoft.com/office/drawing/2014/main" id="{3A46FE79-732D-4B82-84FA-4B618F1CE5A4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rot="5400000">
            <a:off x="5675047" y="2270723"/>
            <a:ext cx="475319" cy="114501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52">
            <a:extLst>
              <a:ext uri="{FF2B5EF4-FFF2-40B4-BE49-F238E27FC236}">
                <a16:creationId xmlns:a16="http://schemas.microsoft.com/office/drawing/2014/main" id="{F827180C-0EF9-457D-89A9-4CE7DA158156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5400000">
            <a:off x="5962364" y="2558040"/>
            <a:ext cx="475319" cy="57038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54">
            <a:extLst>
              <a:ext uri="{FF2B5EF4-FFF2-40B4-BE49-F238E27FC236}">
                <a16:creationId xmlns:a16="http://schemas.microsoft.com/office/drawing/2014/main" id="{4790437C-6CB0-4F60-9341-D238AB48781F}"/>
              </a:ext>
            </a:extLst>
          </p:cNvPr>
          <p:cNvCxnSpPr>
            <a:stCxn id="11" idx="2"/>
            <a:endCxn id="18" idx="0"/>
          </p:cNvCxnSpPr>
          <p:nvPr/>
        </p:nvCxnSpPr>
        <p:spPr>
          <a:xfrm rot="16200000" flipH="1">
            <a:off x="6249681" y="2841102"/>
            <a:ext cx="475319" cy="425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56">
            <a:extLst>
              <a:ext uri="{FF2B5EF4-FFF2-40B4-BE49-F238E27FC236}">
                <a16:creationId xmlns:a16="http://schemas.microsoft.com/office/drawing/2014/main" id="{42470344-696F-49B1-99B1-E24CAC60E78D}"/>
              </a:ext>
            </a:extLst>
          </p:cNvPr>
          <p:cNvCxnSpPr>
            <a:stCxn id="11" idx="2"/>
            <a:endCxn id="19" idx="0"/>
          </p:cNvCxnSpPr>
          <p:nvPr/>
        </p:nvCxnSpPr>
        <p:spPr>
          <a:xfrm rot="16200000" flipH="1">
            <a:off x="6536999" y="2553785"/>
            <a:ext cx="475319" cy="57889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60">
            <a:extLst>
              <a:ext uri="{FF2B5EF4-FFF2-40B4-BE49-F238E27FC236}">
                <a16:creationId xmlns:a16="http://schemas.microsoft.com/office/drawing/2014/main" id="{7CE4A82F-7FE6-44BC-B66C-31633042177D}"/>
              </a:ext>
            </a:extLst>
          </p:cNvPr>
          <p:cNvCxnSpPr>
            <a:stCxn id="11" idx="2"/>
            <a:endCxn id="20" idx="0"/>
          </p:cNvCxnSpPr>
          <p:nvPr/>
        </p:nvCxnSpPr>
        <p:spPr>
          <a:xfrm rot="16200000" flipH="1">
            <a:off x="6824316" y="2266467"/>
            <a:ext cx="475319" cy="1153525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62">
            <a:extLst>
              <a:ext uri="{FF2B5EF4-FFF2-40B4-BE49-F238E27FC236}">
                <a16:creationId xmlns:a16="http://schemas.microsoft.com/office/drawing/2014/main" id="{45C7EEBF-75CD-4EE8-AE5C-FC92635E5852}"/>
              </a:ext>
            </a:extLst>
          </p:cNvPr>
          <p:cNvCxnSpPr>
            <a:stCxn id="11" idx="2"/>
            <a:endCxn id="21" idx="0"/>
          </p:cNvCxnSpPr>
          <p:nvPr/>
        </p:nvCxnSpPr>
        <p:spPr>
          <a:xfrm rot="16200000" flipH="1">
            <a:off x="7111634" y="1979150"/>
            <a:ext cx="475319" cy="1728160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64">
            <a:extLst>
              <a:ext uri="{FF2B5EF4-FFF2-40B4-BE49-F238E27FC236}">
                <a16:creationId xmlns:a16="http://schemas.microsoft.com/office/drawing/2014/main" id="{9C2EF687-4EAE-4D5C-A27D-DA54DA7B99B2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rot="16200000" flipH="1">
            <a:off x="7398952" y="1691832"/>
            <a:ext cx="475319" cy="2302796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85">
            <a:extLst>
              <a:ext uri="{FF2B5EF4-FFF2-40B4-BE49-F238E27FC236}">
                <a16:creationId xmlns:a16="http://schemas.microsoft.com/office/drawing/2014/main" id="{2FF7A325-7EB1-4DDC-870E-F890496F03D4}"/>
              </a:ext>
            </a:extLst>
          </p:cNvPr>
          <p:cNvSpPr/>
          <p:nvPr/>
        </p:nvSpPr>
        <p:spPr>
          <a:xfrm>
            <a:off x="3629557" y="2410236"/>
            <a:ext cx="5659395" cy="2702010"/>
          </a:xfrm>
          <a:prstGeom prst="roundRect">
            <a:avLst>
              <a:gd name="adj" fmla="val 796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авая фигурная скобка 40">
            <a:extLst>
              <a:ext uri="{FF2B5EF4-FFF2-40B4-BE49-F238E27FC236}">
                <a16:creationId xmlns:a16="http://schemas.microsoft.com/office/drawing/2014/main" id="{B86C3A61-27D0-49C6-9AAD-37B52A57E878}"/>
              </a:ext>
            </a:extLst>
          </p:cNvPr>
          <p:cNvSpPr/>
          <p:nvPr/>
        </p:nvSpPr>
        <p:spPr>
          <a:xfrm rot="5400000">
            <a:off x="6367000" y="3071413"/>
            <a:ext cx="236423" cy="5659397"/>
          </a:xfrm>
          <a:prstGeom prst="rightBrace">
            <a:avLst>
              <a:gd name="adj1" fmla="val 37709"/>
              <a:gd name="adj2" fmla="val 5000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32E0AE-F872-47B8-AE44-B334B5D51093}"/>
              </a:ext>
            </a:extLst>
          </p:cNvPr>
          <p:cNvSpPr txBox="1"/>
          <p:nvPr/>
        </p:nvSpPr>
        <p:spPr>
          <a:xfrm>
            <a:off x="4134945" y="6102548"/>
            <a:ext cx="470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Учёт достижений обучающегося, накопительная система баллов, рейтинг активности.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C613EFD-9F3F-443F-A2EC-C8388B4F50E5}"/>
              </a:ext>
            </a:extLst>
          </p:cNvPr>
          <p:cNvSpPr/>
          <p:nvPr/>
        </p:nvSpPr>
        <p:spPr>
          <a:xfrm>
            <a:off x="3736649" y="5268434"/>
            <a:ext cx="5445211" cy="388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Ознакомительный уровень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B900AA2-116D-4953-8911-D5906A5A6861}"/>
              </a:ext>
            </a:extLst>
          </p:cNvPr>
          <p:cNvSpPr/>
          <p:nvPr/>
        </p:nvSpPr>
        <p:spPr>
          <a:xfrm>
            <a:off x="8798422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9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E228CE8-FF4E-4D98-A5BD-E768E2FAD6AA}"/>
              </a:ext>
            </a:extLst>
          </p:cNvPr>
          <p:cNvSpPr/>
          <p:nvPr/>
        </p:nvSpPr>
        <p:spPr>
          <a:xfrm>
            <a:off x="8182737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8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EF1799A-8628-4284-A35D-5EA226DE54AA}"/>
              </a:ext>
            </a:extLst>
          </p:cNvPr>
          <p:cNvSpPr/>
          <p:nvPr/>
        </p:nvSpPr>
        <p:spPr>
          <a:xfrm>
            <a:off x="7636611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7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729D492-D2E7-44FE-87C8-064533056693}"/>
              </a:ext>
            </a:extLst>
          </p:cNvPr>
          <p:cNvSpPr/>
          <p:nvPr/>
        </p:nvSpPr>
        <p:spPr>
          <a:xfrm>
            <a:off x="7059416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6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6454AFE-065C-424F-9AC7-19BB45F94ECD}"/>
              </a:ext>
            </a:extLst>
          </p:cNvPr>
          <p:cNvSpPr/>
          <p:nvPr/>
        </p:nvSpPr>
        <p:spPr>
          <a:xfrm>
            <a:off x="6485691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5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CC09D88-9CC7-4684-8085-58D12E4C4A59}"/>
              </a:ext>
            </a:extLst>
          </p:cNvPr>
          <p:cNvSpPr/>
          <p:nvPr/>
        </p:nvSpPr>
        <p:spPr>
          <a:xfrm>
            <a:off x="5837893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4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27F17CA-2345-498F-909F-1A7198B0DFFB}"/>
              </a:ext>
            </a:extLst>
          </p:cNvPr>
          <p:cNvSpPr/>
          <p:nvPr/>
        </p:nvSpPr>
        <p:spPr>
          <a:xfrm>
            <a:off x="5363846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3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F56005A-3D23-41F2-BDF3-01AD8A0187D1}"/>
              </a:ext>
            </a:extLst>
          </p:cNvPr>
          <p:cNvSpPr/>
          <p:nvPr/>
        </p:nvSpPr>
        <p:spPr>
          <a:xfrm>
            <a:off x="4753114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3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AE3024D-166D-4A45-A1B0-FCB368794C78}"/>
              </a:ext>
            </a:extLst>
          </p:cNvPr>
          <p:cNvSpPr/>
          <p:nvPr/>
        </p:nvSpPr>
        <p:spPr>
          <a:xfrm>
            <a:off x="4193274" y="3140007"/>
            <a:ext cx="312741" cy="208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9217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993</Words>
  <Application>Microsoft Office PowerPoint</Application>
  <PresentationFormat>Широкоэкранный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 Цель проекта: разработать и апробировать новую форму промежуточной и итоговой аттестации по учебному предмету «Технология». </vt:lpstr>
      <vt:lpstr> Школа проектов - это возможность вариативной формы прохождения аттестации в открытом пространстве проектной и исследовательской деятельности, уникальная возможность получить необходимые знания и практические навыки по созданию собственных продуктов, принять участие в определённых кем-то и/или инициативных проектах, а также в проектах по реализации своих замыслов и идей.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№176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проектов «Отражение»</dc:title>
  <dc:creator>Доронина Ольга Александровна</dc:creator>
  <cp:lastModifiedBy>Игорь Дмитриев</cp:lastModifiedBy>
  <cp:revision>14</cp:revision>
  <dcterms:created xsi:type="dcterms:W3CDTF">2020-11-05T01:06:32Z</dcterms:created>
  <dcterms:modified xsi:type="dcterms:W3CDTF">2020-11-05T02:48:17Z</dcterms:modified>
</cp:coreProperties>
</file>